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9" r:id="rId2"/>
    <p:sldId id="327" r:id="rId3"/>
    <p:sldId id="328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277" r:id="rId12"/>
    <p:sldId id="296" r:id="rId13"/>
    <p:sldId id="356" r:id="rId14"/>
    <p:sldId id="341" r:id="rId15"/>
    <p:sldId id="357" r:id="rId16"/>
    <p:sldId id="358" r:id="rId17"/>
    <p:sldId id="345" r:id="rId18"/>
    <p:sldId id="347" r:id="rId19"/>
    <p:sldId id="349" r:id="rId20"/>
    <p:sldId id="350" r:id="rId21"/>
    <p:sldId id="352" r:id="rId22"/>
    <p:sldId id="353" r:id="rId23"/>
    <p:sldId id="354" r:id="rId24"/>
    <p:sldId id="304" r:id="rId25"/>
    <p:sldId id="292" r:id="rId26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22268"/>
    <a:srgbClr val="B9D2FF"/>
    <a:srgbClr val="99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7D9E4F64-2E69-41B5-A598-AB55E1281B3B}" type="datetime1">
              <a:rPr lang="fr-FR"/>
              <a:pPr/>
              <a:t>06/04/2016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65335F43-92E8-4DB1-A195-57BAE44E3C4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43190014-8C33-414F-911A-1DE616ED892E}" type="datetime1">
              <a:rPr lang="fr-FR"/>
              <a:pPr/>
              <a:t>06/04/2016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9510FBD1-83A3-46A0-9DFD-28F3F069451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1BD539-18CE-4571-B865-6A322A2A3470}" type="slidenum">
              <a:rPr lang="fr-FR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ca-ES" b="1" smtClean="0">
              <a:ea typeface="ＭＳ Ｐゴシック" pitchFamily="34" charset="-128"/>
            </a:endParaRPr>
          </a:p>
          <a:p>
            <a:endParaRPr lang="en-GB" b="1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</p:txBody>
      </p:sp>
      <p:sp>
        <p:nvSpPr>
          <p:cNvPr id="102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5902DA-B350-4E6B-89F3-F8F24943C24F}" type="slidenum">
              <a:rPr lang="es-ES" sz="1300"/>
              <a:pPr/>
              <a:t>2</a:t>
            </a:fld>
            <a:endParaRPr lang="es-E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543A38-7556-42D6-B967-C0FFC964D39F}" type="slidenum">
              <a:rPr lang="fr-FR" sz="1300">
                <a:latin typeface="Times" charset="0"/>
              </a:rPr>
              <a:pPr/>
              <a:t>6</a:t>
            </a:fld>
            <a:endParaRPr lang="fr-FR" sz="1300">
              <a:latin typeface="Times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E784D3E4-A438-4E40-8291-C4931E4D9822}" type="datetime1">
              <a:rPr lang="fr-FR"/>
              <a:pPr/>
              <a:t>06/04/2016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7D49939B-ABE3-4278-BF09-FCBC4045BB0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C52528E-A6C3-4156-B2DC-0E599C523C84}" type="datetime1">
              <a:rPr lang="fr-FR"/>
              <a:pPr/>
              <a:t>06/04/2016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A4DB147C-7ECF-448D-BFED-2FDDE5DE504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9BA737-6EED-40C0-87AB-0E8D00A0C7E3}" type="datetime1">
              <a:rPr lang="fr-FR"/>
              <a:pPr/>
              <a:t>06/04/2016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B03BD1-CF5A-4C2E-ABD0-DA9D9CDD2DD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7"/>
          <p:cNvSpPr>
            <a:spLocks noChangeShapeType="1"/>
          </p:cNvSpPr>
          <p:nvPr userDrawn="1"/>
        </p:nvSpPr>
        <p:spPr bwMode="auto">
          <a:xfrm>
            <a:off x="0" y="928688"/>
            <a:ext cx="5791200" cy="0"/>
          </a:xfrm>
          <a:prstGeom prst="line">
            <a:avLst/>
          </a:prstGeom>
          <a:noFill/>
          <a:ln w="38100">
            <a:solidFill>
              <a:srgbClr val="F41C14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0" y="6602413"/>
            <a:ext cx="381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fld id="{0951397F-7E0C-4AAF-A7E1-666CC3CA6D23}" type="slidenum">
              <a:rPr lang="en-US" sz="1200">
                <a:solidFill>
                  <a:srgbClr val="CF001B"/>
                </a:solidFill>
                <a:latin typeface="Calibri" pitchFamily="34" charset="0"/>
              </a:rPr>
              <a:pPr algn="r" eaLnBrk="0" hangingPunct="0">
                <a:spcBef>
                  <a:spcPct val="50000"/>
                </a:spcBef>
              </a:pPr>
              <a:t>‹N°›</a:t>
            </a:fld>
            <a:endParaRPr lang="en-US" sz="1200">
              <a:solidFill>
                <a:srgbClr val="CF001B"/>
              </a:solidFill>
              <a:latin typeface="Calibri" pitchFamily="34" charset="0"/>
            </a:endParaRPr>
          </a:p>
        </p:txBody>
      </p:sp>
      <p:pic>
        <p:nvPicPr>
          <p:cNvPr id="1028" name="Image 8" descr="logo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681913" y="6350000"/>
            <a:ext cx="14620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8" descr="BAS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6145213"/>
            <a:ext cx="91440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 userDrawn="1"/>
        </p:nvCxnSpPr>
        <p:spPr bwMode="auto">
          <a:xfrm rot="5400000">
            <a:off x="359569" y="6654007"/>
            <a:ext cx="136525" cy="1587"/>
          </a:xfrm>
          <a:prstGeom prst="line">
            <a:avLst/>
          </a:prstGeom>
          <a:ln w="12700">
            <a:solidFill>
              <a:srgbClr val="CF001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58" r:id="rId3"/>
    <p:sldLayoutId id="2147484059" r:id="rId4"/>
    <p:sldLayoutId id="2147484060" r:id="rId5"/>
    <p:sldLayoutId id="2147484061" r:id="rId6"/>
    <p:sldLayoutId id="2147484064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Graphique_Microsoft_Office_Excel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hyperlink" Target="http://www.upmc.fr/fr/index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www.univ-paris5.fr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-65088"/>
            <a:ext cx="9144000" cy="63023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009775" y="6372225"/>
            <a:ext cx="4789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3366FF"/>
                </a:solidFill>
                <a:latin typeface="Tahoma" pitchFamily="34" charset="0"/>
                <a:cs typeface="Tahoma" pitchFamily="34" charset="0"/>
              </a:rPr>
              <a:t>www.fondation-fondamental.org</a:t>
            </a:r>
            <a:endParaRPr lang="fr-FR" sz="2000">
              <a:solidFill>
                <a:srgbClr val="3366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1666875"/>
            <a:ext cx="3265487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" descr="C:\Users\maria\Documents\FondaMental\11-Comm\Outils 2010\4-Logo_2010\logoH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9438" y="-65088"/>
            <a:ext cx="3679825" cy="19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136900" y="2212975"/>
            <a:ext cx="60071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Le réseau des Centres Experts Schizophrénie</a:t>
            </a:r>
          </a:p>
          <a:p>
            <a:pPr algn="ctr">
              <a:spcAft>
                <a:spcPts val="600"/>
              </a:spcAft>
            </a:pPr>
            <a:endParaRPr lang="fr-FR" b="1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60000"/>
              </a:lnSpc>
              <a:spcAft>
                <a:spcPts val="600"/>
              </a:spcAft>
            </a:pPr>
            <a:r>
              <a:rPr lang="fr-FR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Dr Guillaume Fond, Dr Meja Andrianarisoa</a:t>
            </a:r>
          </a:p>
          <a:p>
            <a:pPr algn="ctr">
              <a:lnSpc>
                <a:spcPct val="60000"/>
              </a:lnSpc>
              <a:spcAft>
                <a:spcPts val="600"/>
              </a:spcAft>
            </a:pPr>
            <a:r>
              <a:rPr lang="fr-FR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Pole de psychiatrie, HU Henri Mondor</a:t>
            </a:r>
          </a:p>
          <a:p>
            <a:pPr algn="ctr">
              <a:lnSpc>
                <a:spcPct val="60000"/>
              </a:lnSpc>
              <a:spcAft>
                <a:spcPts val="600"/>
              </a:spcAft>
            </a:pPr>
            <a:r>
              <a:rPr lang="fr-FR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Créteil</a:t>
            </a:r>
          </a:p>
          <a:p>
            <a:pPr algn="ctr">
              <a:spcAft>
                <a:spcPts val="600"/>
              </a:spcAft>
            </a:pPr>
            <a:endParaRPr lang="fr-FR" b="1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fr-FR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		Bordeaux</a:t>
            </a:r>
            <a:r>
              <a:rPr lang="fr-FR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, Pr D Misrahi</a:t>
            </a: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fr-FR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		Bron</a:t>
            </a:r>
            <a:r>
              <a:rPr lang="fr-FR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, Pr M Saoud</a:t>
            </a: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fr-FR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		Clermont-Ferrand</a:t>
            </a:r>
            <a:r>
              <a:rPr lang="fr-FR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, Pr PM Llorca</a:t>
            </a: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fr-FR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		Colombes</a:t>
            </a:r>
            <a:r>
              <a:rPr lang="fr-FR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, Pr C Dubertret</a:t>
            </a: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fr-FR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		Grenoble</a:t>
            </a:r>
            <a:r>
              <a:rPr lang="fr-FR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, Dr Giraud-Baro</a:t>
            </a: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fr-FR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		Montpellier</a:t>
            </a:r>
            <a:r>
              <a:rPr lang="fr-FR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, Pr JP Boulenger</a:t>
            </a: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fr-FR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		Versailles</a:t>
            </a:r>
            <a:r>
              <a:rPr lang="fr-FR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, Pr C Passérieux</a:t>
            </a: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fr-FR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		Créteil</a:t>
            </a:r>
            <a:r>
              <a:rPr lang="fr-FR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, Pr M Leboyer</a:t>
            </a: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fr-FR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		Strasbourg</a:t>
            </a:r>
            <a:r>
              <a:rPr lang="fr-FR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, Pr JM Danion</a:t>
            </a:r>
          </a:p>
          <a:p>
            <a:pPr algn="ctr">
              <a:spcAft>
                <a:spcPts val="600"/>
              </a:spcAft>
            </a:pPr>
            <a:endParaRPr lang="fr-FR" b="1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 1" descr="logo-PSY_COHort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7738" y="668338"/>
            <a:ext cx="1385887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600" y="2411413"/>
            <a:ext cx="596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127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cs typeface="Arial" pitchFamily="34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169863"/>
            <a:ext cx="8902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FR" sz="2400" b="1">
                <a:solidFill>
                  <a:srgbClr val="EE0000"/>
                </a:solidFill>
                <a:latin typeface="Calibri" pitchFamily="34" charset="0"/>
              </a:rPr>
              <a:t>Succès et projets et de la Fondation FondaMental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54038" y="6096000"/>
            <a:ext cx="1841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b="1">
              <a:solidFill>
                <a:srgbClr val="EE0000"/>
              </a:solidFill>
              <a:cs typeface="Arial" pitchFamily="34" charset="0"/>
            </a:endParaRPr>
          </a:p>
          <a:p>
            <a:endParaRPr lang="fr-FR">
              <a:cs typeface="Arial" pitchFamily="34" charset="0"/>
            </a:endParaRPr>
          </a:p>
        </p:txBody>
      </p:sp>
      <p:sp>
        <p:nvSpPr>
          <p:cNvPr id="19462" name="ZoneTexte 6"/>
          <p:cNvSpPr txBox="1">
            <a:spLocks noChangeArrowheads="1"/>
          </p:cNvSpPr>
          <p:nvPr/>
        </p:nvSpPr>
        <p:spPr bwMode="auto">
          <a:xfrm>
            <a:off x="3325813" y="708025"/>
            <a:ext cx="2513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CC0000"/>
                </a:solidFill>
                <a:cs typeface="Tahoma" pitchFamily="34" charset="0"/>
              </a:rPr>
              <a:t>	</a:t>
            </a:r>
          </a:p>
        </p:txBody>
      </p:sp>
      <p:sp>
        <p:nvSpPr>
          <p:cNvPr id="8" name="Flèche vers le bas 7"/>
          <p:cNvSpPr>
            <a:spLocks noChangeArrowheads="1"/>
          </p:cNvSpPr>
          <p:nvPr/>
        </p:nvSpPr>
        <p:spPr bwMode="auto">
          <a:xfrm>
            <a:off x="4071938" y="1846263"/>
            <a:ext cx="342900" cy="3808412"/>
          </a:xfrm>
          <a:prstGeom prst="downArrow">
            <a:avLst>
              <a:gd name="adj1" fmla="val 50000"/>
              <a:gd name="adj2" fmla="val 49979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ea typeface="+mn-ea"/>
              <a:cs typeface="Arial" pitchFamily="34" charset="0"/>
            </a:endParaRPr>
          </a:p>
        </p:txBody>
      </p:sp>
      <p:sp>
        <p:nvSpPr>
          <p:cNvPr id="9" name="Flèche vers le bas 8"/>
          <p:cNvSpPr>
            <a:spLocks noChangeArrowheads="1"/>
          </p:cNvSpPr>
          <p:nvPr/>
        </p:nvSpPr>
        <p:spPr bwMode="auto">
          <a:xfrm>
            <a:off x="5245100" y="2127250"/>
            <a:ext cx="360363" cy="2979738"/>
          </a:xfrm>
          <a:prstGeom prst="downArrow">
            <a:avLst>
              <a:gd name="adj1" fmla="val 56852"/>
              <a:gd name="adj2" fmla="val 49995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ea typeface="+mn-ea"/>
              <a:cs typeface="Arial" pitchFamily="34" charset="0"/>
            </a:endParaRPr>
          </a:p>
        </p:txBody>
      </p:sp>
      <p:sp>
        <p:nvSpPr>
          <p:cNvPr id="10" name="Flèche vers le bas 9"/>
          <p:cNvSpPr>
            <a:spLocks noChangeArrowheads="1"/>
          </p:cNvSpPr>
          <p:nvPr/>
        </p:nvSpPr>
        <p:spPr bwMode="auto">
          <a:xfrm>
            <a:off x="7265988" y="2665413"/>
            <a:ext cx="395287" cy="1339850"/>
          </a:xfrm>
          <a:prstGeom prst="downArrow">
            <a:avLst>
              <a:gd name="adj1" fmla="val 56231"/>
              <a:gd name="adj2" fmla="val 50012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ea typeface="+mn-ea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58025" y="1779588"/>
            <a:ext cx="703263" cy="83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Calibri" pitchFamily="34" charset="0"/>
                <a:ea typeface="ＭＳ Ｐゴシック" charset="0"/>
                <a:cs typeface="Arial" pitchFamily="34" charset="0"/>
              </a:rPr>
              <a:t>DHU</a:t>
            </a:r>
          </a:p>
          <a:p>
            <a:pPr algn="ctr">
              <a:defRPr/>
            </a:pPr>
            <a:r>
              <a:rPr lang="fr-FR" sz="1600" b="1" i="1" dirty="0" err="1">
                <a:latin typeface="Calibri" pitchFamily="34" charset="0"/>
                <a:ea typeface="ＭＳ Ｐゴシック" charset="0"/>
                <a:cs typeface="Arial" pitchFamily="34" charset="0"/>
              </a:rPr>
              <a:t>PePSY</a:t>
            </a:r>
            <a:endParaRPr lang="fr-FR" sz="1600" b="1" i="1" dirty="0"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r>
              <a:rPr lang="fr-FR" sz="1400" b="1" dirty="0">
                <a:latin typeface="Calibri" pitchFamily="34" charset="0"/>
                <a:ea typeface="ＭＳ Ｐゴシック" charset="0"/>
                <a:cs typeface="Arial" pitchFamily="34" charset="0"/>
              </a:rPr>
              <a:t>2013</a:t>
            </a:r>
          </a:p>
        </p:txBody>
      </p:sp>
      <p:pic>
        <p:nvPicPr>
          <p:cNvPr id="1946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6588" y="2266950"/>
            <a:ext cx="70643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6143625" y="1517650"/>
            <a:ext cx="806450" cy="83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Calibri" pitchFamily="34" charset="0"/>
                <a:ea typeface="ＭＳ Ｐゴシック" charset="0"/>
                <a:cs typeface="Arial" pitchFamily="34" charset="0"/>
              </a:rPr>
              <a:t>LABEX</a:t>
            </a:r>
          </a:p>
          <a:p>
            <a:pPr algn="ctr">
              <a:defRPr/>
            </a:pPr>
            <a:r>
              <a:rPr lang="fr-FR" sz="1600" b="1" i="1" dirty="0" err="1">
                <a:latin typeface="Calibri" pitchFamily="34" charset="0"/>
                <a:ea typeface="ＭＳ Ｐゴシック" charset="0"/>
                <a:cs typeface="Arial" pitchFamily="34" charset="0"/>
              </a:rPr>
              <a:t>Bio-Psy</a:t>
            </a:r>
            <a:endParaRPr lang="fr-FR" sz="1600" b="1" i="1" dirty="0"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r>
              <a:rPr lang="fr-FR" sz="1400" b="1" dirty="0">
                <a:latin typeface="Calibri" pitchFamily="34" charset="0"/>
                <a:ea typeface="ＭＳ Ｐゴシック" charset="0"/>
                <a:cs typeface="Arial" pitchFamily="34" charset="0"/>
              </a:rPr>
              <a:t>2012</a:t>
            </a:r>
          </a:p>
        </p:txBody>
      </p:sp>
      <p:sp>
        <p:nvSpPr>
          <p:cNvPr id="16" name="Flèche vers le bas 15"/>
          <p:cNvSpPr>
            <a:spLocks noChangeArrowheads="1"/>
          </p:cNvSpPr>
          <p:nvPr/>
        </p:nvSpPr>
        <p:spPr bwMode="auto">
          <a:xfrm>
            <a:off x="6388100" y="2411413"/>
            <a:ext cx="379413" cy="2097087"/>
          </a:xfrm>
          <a:prstGeom prst="downArrow">
            <a:avLst>
              <a:gd name="adj1" fmla="val 50000"/>
              <a:gd name="adj2" fmla="val 50026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ea typeface="+mn-ea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089900" y="2443163"/>
            <a:ext cx="874713" cy="338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Calibri" pitchFamily="34" charset="0"/>
                <a:ea typeface="ＭＳ Ｐゴシック" charset="0"/>
                <a:cs typeface="Arial" pitchFamily="34" charset="0"/>
              </a:rPr>
              <a:t>PIA2 ?</a:t>
            </a:r>
          </a:p>
        </p:txBody>
      </p:sp>
      <p:sp>
        <p:nvSpPr>
          <p:cNvPr id="18" name="Flèche vers le bas 17"/>
          <p:cNvSpPr>
            <a:spLocks noChangeArrowheads="1"/>
          </p:cNvSpPr>
          <p:nvPr/>
        </p:nvSpPr>
        <p:spPr bwMode="auto">
          <a:xfrm>
            <a:off x="8339138" y="2862263"/>
            <a:ext cx="414337" cy="792162"/>
          </a:xfrm>
          <a:prstGeom prst="downArrow">
            <a:avLst>
              <a:gd name="adj1" fmla="val 50000"/>
              <a:gd name="adj2" fmla="val 50019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ea typeface="+mn-ea"/>
              <a:cs typeface="Arial" pitchFamily="34" charset="0"/>
            </a:endParaRPr>
          </a:p>
        </p:txBody>
      </p:sp>
      <p:sp>
        <p:nvSpPr>
          <p:cNvPr id="19472" name="ZoneTexte 19"/>
          <p:cNvSpPr txBox="1">
            <a:spLocks noChangeArrowheads="1"/>
          </p:cNvSpPr>
          <p:nvPr/>
        </p:nvSpPr>
        <p:spPr bwMode="auto">
          <a:xfrm>
            <a:off x="3417888" y="5683250"/>
            <a:ext cx="1657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>
                <a:latin typeface="Calibri" pitchFamily="34" charset="0"/>
                <a:cs typeface="Tahoma" pitchFamily="34" charset="0"/>
              </a:rPr>
              <a:t>37 Centres Experts</a:t>
            </a:r>
          </a:p>
          <a:p>
            <a:pPr algn="ctr"/>
            <a:r>
              <a:rPr lang="fr-FR" sz="1200">
                <a:latin typeface="Calibri" pitchFamily="34" charset="0"/>
                <a:cs typeface="Tahoma" pitchFamily="34" charset="0"/>
              </a:rPr>
              <a:t>4 projets FP7</a:t>
            </a:r>
          </a:p>
          <a:p>
            <a:pPr algn="ctr"/>
            <a:r>
              <a:rPr lang="fr-FR" sz="1200">
                <a:latin typeface="Calibri" pitchFamily="34" charset="0"/>
                <a:cs typeface="Tahoma" pitchFamily="34" charset="0"/>
              </a:rPr>
              <a:t>60 boursiers</a:t>
            </a:r>
          </a:p>
          <a:p>
            <a:pPr algn="ctr"/>
            <a:r>
              <a:rPr lang="fr-FR" sz="1200">
                <a:latin typeface="Calibri" pitchFamily="34" charset="0"/>
                <a:cs typeface="Tahoma" pitchFamily="34" charset="0"/>
              </a:rPr>
              <a:t>2 Chaires d</a:t>
            </a:r>
            <a:r>
              <a:rPr lang="fr-FR" altLang="fr-FR" sz="1200">
                <a:latin typeface="Calibri" pitchFamily="34" charset="0"/>
                <a:cs typeface="Tahoma" pitchFamily="34" charset="0"/>
              </a:rPr>
              <a:t>’</a:t>
            </a:r>
            <a:r>
              <a:rPr lang="fr-FR" sz="1200">
                <a:latin typeface="Calibri" pitchFamily="34" charset="0"/>
                <a:cs typeface="Tahoma" pitchFamily="34" charset="0"/>
              </a:rPr>
              <a:t>excellence…</a:t>
            </a:r>
          </a:p>
        </p:txBody>
      </p:sp>
      <p:sp>
        <p:nvSpPr>
          <p:cNvPr id="19473" name="ZoneTexte 23"/>
          <p:cNvSpPr txBox="1">
            <a:spLocks noChangeArrowheads="1"/>
          </p:cNvSpPr>
          <p:nvPr/>
        </p:nvSpPr>
        <p:spPr bwMode="auto">
          <a:xfrm>
            <a:off x="4549775" y="5116513"/>
            <a:ext cx="180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>
                <a:latin typeface="Calibri" pitchFamily="34" charset="0"/>
                <a:cs typeface="Tahoma" pitchFamily="34" charset="0"/>
              </a:rPr>
              <a:t>1000 jeunes adultes</a:t>
            </a:r>
          </a:p>
          <a:p>
            <a:pPr algn="ctr"/>
            <a:r>
              <a:rPr lang="fr-FR" sz="1200">
                <a:latin typeface="Calibri" pitchFamily="34" charset="0"/>
                <a:cs typeface="Tahoma" pitchFamily="34" charset="0"/>
              </a:rPr>
              <a:t>BP, SZ, Au</a:t>
            </a:r>
          </a:p>
          <a:p>
            <a:pPr algn="ctr"/>
            <a:r>
              <a:rPr lang="fr-FR" sz="1200">
                <a:latin typeface="Calibri" pitchFamily="34" charset="0"/>
                <a:cs typeface="Tahoma" pitchFamily="34" charset="0"/>
              </a:rPr>
              <a:t>Partenariat  Sanofi, Roche</a:t>
            </a:r>
          </a:p>
        </p:txBody>
      </p:sp>
      <p:sp>
        <p:nvSpPr>
          <p:cNvPr id="19474" name="ZoneTexte 24"/>
          <p:cNvSpPr txBox="1">
            <a:spLocks noChangeArrowheads="1"/>
          </p:cNvSpPr>
          <p:nvPr/>
        </p:nvSpPr>
        <p:spPr bwMode="auto">
          <a:xfrm>
            <a:off x="6094413" y="4556125"/>
            <a:ext cx="1130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>
                <a:latin typeface="Calibri" pitchFamily="34" charset="0"/>
                <a:cs typeface="Tahoma" pitchFamily="34" charset="0"/>
              </a:rPr>
              <a:t>Un pont entre </a:t>
            </a:r>
          </a:p>
          <a:p>
            <a:pPr algn="ctr"/>
            <a:r>
              <a:rPr lang="fr-FR" sz="1200">
                <a:latin typeface="Calibri" pitchFamily="34" charset="0"/>
                <a:cs typeface="Tahoma" pitchFamily="34" charset="0"/>
              </a:rPr>
              <a:t>Neurosciences </a:t>
            </a:r>
          </a:p>
          <a:p>
            <a:pPr algn="ctr"/>
            <a:r>
              <a:rPr lang="fr-FR" sz="1200">
                <a:latin typeface="Calibri" pitchFamily="34" charset="0"/>
                <a:cs typeface="Tahoma" pitchFamily="34" charset="0"/>
              </a:rPr>
              <a:t>et Psychiatrie</a:t>
            </a:r>
          </a:p>
        </p:txBody>
      </p:sp>
      <p:sp>
        <p:nvSpPr>
          <p:cNvPr id="19475" name="ZoneTexte 25"/>
          <p:cNvSpPr txBox="1">
            <a:spLocks noChangeArrowheads="1"/>
          </p:cNvSpPr>
          <p:nvPr/>
        </p:nvSpPr>
        <p:spPr bwMode="auto">
          <a:xfrm>
            <a:off x="6673850" y="4194175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>
                <a:latin typeface="Calibri" pitchFamily="34" charset="0"/>
                <a:cs typeface="Tahoma" pitchFamily="34" charset="0"/>
              </a:rPr>
              <a:t>Psychiatrie/neurologie </a:t>
            </a:r>
          </a:p>
          <a:p>
            <a:pPr algn="ctr"/>
            <a:r>
              <a:rPr lang="fr-FR" sz="1200">
                <a:latin typeface="Calibri" pitchFamily="34" charset="0"/>
                <a:cs typeface="Tahoma" pitchFamily="34" charset="0"/>
              </a:rPr>
              <a:t>Personnalisée</a:t>
            </a:r>
          </a:p>
        </p:txBody>
      </p:sp>
      <p:pic>
        <p:nvPicPr>
          <p:cNvPr id="19476" name="Picture 1" descr="C:\Users\maria\Documents\FondaMental\11-Comm\Outils 2010\4-Logo_2010\logoH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8700" y="768350"/>
            <a:ext cx="1219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4864100" y="1292225"/>
            <a:ext cx="11049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Calibri" pitchFamily="34" charset="0"/>
                <a:ea typeface="ＭＳ Ｐゴシック" charset="0"/>
                <a:cs typeface="Arial" pitchFamily="34" charset="0"/>
              </a:rPr>
              <a:t>Cohorte</a:t>
            </a:r>
          </a:p>
          <a:p>
            <a:pPr algn="ctr">
              <a:defRPr/>
            </a:pPr>
            <a:r>
              <a:rPr lang="fr-FR" sz="1600" b="1" i="1" dirty="0">
                <a:latin typeface="Calibri" pitchFamily="34" charset="0"/>
                <a:ea typeface="ＭＳ Ｐゴシック" charset="0"/>
                <a:cs typeface="Arial" pitchFamily="34" charset="0"/>
              </a:rPr>
              <a:t>Psy-</a:t>
            </a:r>
            <a:r>
              <a:rPr lang="fr-FR" sz="1600" b="1" i="1" dirty="0" err="1">
                <a:latin typeface="Calibri" pitchFamily="34" charset="0"/>
                <a:ea typeface="ＭＳ Ｐゴシック" charset="0"/>
                <a:cs typeface="Arial" pitchFamily="34" charset="0"/>
              </a:rPr>
              <a:t>Cohort</a:t>
            </a:r>
            <a:endParaRPr lang="fr-FR" sz="1600" b="1" i="1" dirty="0">
              <a:latin typeface="Calibri" pitchFamily="34" charset="0"/>
              <a:ea typeface="ＭＳ Ｐゴシック" charset="0"/>
              <a:cs typeface="Arial" pitchFamily="34" charset="0"/>
            </a:endParaRPr>
          </a:p>
          <a:p>
            <a:pPr algn="ctr">
              <a:defRPr/>
            </a:pPr>
            <a:r>
              <a:rPr lang="fr-FR" sz="1400" b="1" dirty="0">
                <a:latin typeface="Calibri" pitchFamily="34" charset="0"/>
                <a:ea typeface="ＭＳ Ｐゴシック" charset="0"/>
                <a:cs typeface="Arial" pitchFamily="34" charset="0"/>
              </a:rPr>
              <a:t>2011</a:t>
            </a:r>
          </a:p>
        </p:txBody>
      </p:sp>
      <p:pic>
        <p:nvPicPr>
          <p:cNvPr id="19478" name="Picture 2" descr="C:\Users\maria\Documents\FondaMental\07-C. Experts &amp; Recherche &amp; Formation\2-Recherche\5-Projet BioPsy\bio-psy-logo_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8563" y="858838"/>
            <a:ext cx="4889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9" name="ZoneTexte 28"/>
          <p:cNvSpPr txBox="1">
            <a:spLocks noChangeArrowheads="1"/>
          </p:cNvSpPr>
          <p:nvPr/>
        </p:nvSpPr>
        <p:spPr bwMode="auto">
          <a:xfrm>
            <a:off x="7761288" y="3660775"/>
            <a:ext cx="142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>
                <a:latin typeface="Calibri" pitchFamily="34" charset="0"/>
                <a:cs typeface="Tahoma" pitchFamily="34" charset="0"/>
              </a:rPr>
              <a:t>Un  lien direct entre</a:t>
            </a:r>
          </a:p>
          <a:p>
            <a:r>
              <a:rPr lang="fr-FR" sz="1200">
                <a:latin typeface="Calibri" pitchFamily="34" charset="0"/>
                <a:cs typeface="Tahoma" pitchFamily="34" charset="0"/>
              </a:rPr>
              <a:t>Soins et Recherche</a:t>
            </a:r>
          </a:p>
          <a:p>
            <a:r>
              <a:rPr lang="fr-FR" sz="1200">
                <a:latin typeface="Calibri" pitchFamily="34" charset="0"/>
                <a:cs typeface="Tahoma" pitchFamily="34" charset="0"/>
              </a:rPr>
              <a:t>Public et privé</a:t>
            </a:r>
          </a:p>
        </p:txBody>
      </p:sp>
      <p:pic>
        <p:nvPicPr>
          <p:cNvPr id="19480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0238" y="793750"/>
            <a:ext cx="86836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152400" y="1125538"/>
            <a:ext cx="3386138" cy="4984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buClr>
                <a:srgbClr val="E20000"/>
              </a:buClr>
            </a:pPr>
            <a:r>
              <a:rPr lang="fr-FR" sz="1500" b="1">
                <a:latin typeface="Calibri" pitchFamily="34" charset="0"/>
              </a:rPr>
              <a:t>Prévention primaire :</a:t>
            </a:r>
            <a:r>
              <a:rPr lang="fr-FR" sz="1500" b="1">
                <a:solidFill>
                  <a:srgbClr val="CC0000"/>
                </a:solidFill>
                <a:latin typeface="Calibri" pitchFamily="34" charset="0"/>
              </a:rPr>
              <a:t> </a:t>
            </a:r>
          </a:p>
          <a:p>
            <a:r>
              <a:rPr lang="fr-FR" sz="1300" b="1">
                <a:solidFill>
                  <a:srgbClr val="CC0000"/>
                </a:solidFill>
                <a:latin typeface="Calibri" pitchFamily="34" charset="0"/>
              </a:rPr>
              <a:t>Pour identifier les sujets à risque d</a:t>
            </a:r>
            <a:r>
              <a:rPr lang="fr-FR" altLang="fr-FR" sz="1300" b="1">
                <a:solidFill>
                  <a:srgbClr val="CC0000"/>
                </a:solidFill>
                <a:latin typeface="Calibri" pitchFamily="34" charset="0"/>
              </a:rPr>
              <a:t>’</a:t>
            </a:r>
            <a:r>
              <a:rPr lang="fr-FR" sz="1300" b="1">
                <a:solidFill>
                  <a:srgbClr val="CC0000"/>
                </a:solidFill>
                <a:latin typeface="Calibri" pitchFamily="34" charset="0"/>
              </a:rPr>
              <a:t>être atteint </a:t>
            </a:r>
          </a:p>
          <a:p>
            <a:pPr>
              <a:buFontTx/>
              <a:buChar char="•"/>
            </a:pPr>
            <a:r>
              <a:rPr lang="fr-FR" sz="1300">
                <a:latin typeface="Calibri" pitchFamily="34" charset="0"/>
              </a:rPr>
              <a:t> Par le soutien à la recherche pour identifier des bio-marqueurs, des facteurs de vulnérabilité génétique et environnementaux, définir les étapes de développement des maladies (staging), développer des actions d</a:t>
            </a:r>
            <a:r>
              <a:rPr lang="fr-FR" altLang="fr-FR" sz="1300">
                <a:latin typeface="Calibri" pitchFamily="34" charset="0"/>
              </a:rPr>
              <a:t>’</a:t>
            </a:r>
            <a:r>
              <a:rPr lang="fr-FR" sz="1300">
                <a:latin typeface="Calibri" pitchFamily="34" charset="0"/>
              </a:rPr>
              <a:t>informations</a:t>
            </a:r>
          </a:p>
          <a:p>
            <a:pPr>
              <a:buFont typeface="Arial" pitchFamily="34" charset="0"/>
              <a:buChar char="•"/>
            </a:pPr>
            <a:endParaRPr lang="fr-FR" sz="1300">
              <a:latin typeface="Calibri" pitchFamily="34" charset="0"/>
            </a:endParaRPr>
          </a:p>
          <a:p>
            <a:r>
              <a:rPr lang="fr-FR" sz="1500" b="1">
                <a:latin typeface="Calibri" pitchFamily="34" charset="0"/>
              </a:rPr>
              <a:t>Prévention secondaire :</a:t>
            </a:r>
            <a:r>
              <a:rPr lang="fr-FR" sz="1500" b="1">
                <a:solidFill>
                  <a:srgbClr val="CC0000"/>
                </a:solidFill>
                <a:latin typeface="Calibri" pitchFamily="34" charset="0"/>
              </a:rPr>
              <a:t> </a:t>
            </a:r>
          </a:p>
          <a:p>
            <a:r>
              <a:rPr lang="fr-FR" sz="1300" b="1">
                <a:solidFill>
                  <a:srgbClr val="CC0000"/>
                </a:solidFill>
                <a:latin typeface="Calibri" pitchFamily="34" charset="0"/>
              </a:rPr>
              <a:t>Pour diagnostiquer plus rapidement les sujets </a:t>
            </a:r>
          </a:p>
          <a:p>
            <a:r>
              <a:rPr lang="fr-FR" sz="1300" b="1">
                <a:solidFill>
                  <a:srgbClr val="CC0000"/>
                </a:solidFill>
                <a:latin typeface="Calibri" pitchFamily="34" charset="0"/>
              </a:rPr>
              <a:t>malades et améliorer leurs prises en charge</a:t>
            </a:r>
          </a:p>
          <a:p>
            <a:pPr>
              <a:buFontTx/>
              <a:buChar char="•"/>
            </a:pPr>
            <a:r>
              <a:rPr lang="fr-FR" sz="1300">
                <a:latin typeface="Calibri" pitchFamily="34" charset="0"/>
              </a:rPr>
              <a:t> Par la mise en place de réseaux de Centres experts</a:t>
            </a:r>
          </a:p>
          <a:p>
            <a:pPr>
              <a:buFontTx/>
              <a:buChar char="•"/>
            </a:pPr>
            <a:r>
              <a:rPr lang="fr-FR" sz="1300">
                <a:latin typeface="Calibri" pitchFamily="34" charset="0"/>
              </a:rPr>
              <a:t> Par la création d</a:t>
            </a:r>
            <a:r>
              <a:rPr lang="fr-FR" altLang="fr-FR" sz="1300">
                <a:latin typeface="Calibri" pitchFamily="34" charset="0"/>
              </a:rPr>
              <a:t>’</a:t>
            </a:r>
            <a:r>
              <a:rPr lang="fr-FR" sz="1300">
                <a:latin typeface="Calibri" pitchFamily="34" charset="0"/>
              </a:rPr>
              <a:t>outils connectés pour améliorer le suivi des patients</a:t>
            </a:r>
          </a:p>
          <a:p>
            <a:endParaRPr lang="fr-FR" sz="1300">
              <a:latin typeface="Calibri" pitchFamily="34" charset="0"/>
            </a:endParaRPr>
          </a:p>
          <a:p>
            <a:r>
              <a:rPr lang="fr-FR" sz="1500" b="1">
                <a:latin typeface="Calibri" pitchFamily="34" charset="0"/>
              </a:rPr>
              <a:t>Prévention tertiaire :</a:t>
            </a:r>
            <a:r>
              <a:rPr lang="fr-FR" sz="1500" b="1">
                <a:solidFill>
                  <a:srgbClr val="CC0000"/>
                </a:solidFill>
                <a:latin typeface="Calibri" pitchFamily="34" charset="0"/>
              </a:rPr>
              <a:t> </a:t>
            </a:r>
          </a:p>
          <a:p>
            <a:r>
              <a:rPr lang="fr-FR" sz="1300" b="1">
                <a:solidFill>
                  <a:srgbClr val="CC0000"/>
                </a:solidFill>
                <a:latin typeface="Calibri" pitchFamily="34" charset="0"/>
              </a:rPr>
              <a:t>Pour diminuer le handicap et prévenir les rechutes</a:t>
            </a:r>
          </a:p>
          <a:p>
            <a:pPr>
              <a:buFontTx/>
              <a:buChar char="•"/>
            </a:pPr>
            <a:r>
              <a:rPr lang="fr-FR" sz="1300">
                <a:latin typeface="Calibri" pitchFamily="34" charset="0"/>
              </a:rPr>
              <a:t> Par la mise en pratique d</a:t>
            </a:r>
            <a:r>
              <a:rPr lang="fr-FR" altLang="fr-FR" sz="1300">
                <a:latin typeface="Calibri" pitchFamily="34" charset="0"/>
              </a:rPr>
              <a:t>’</a:t>
            </a:r>
            <a:r>
              <a:rPr lang="fr-FR" sz="1300">
                <a:latin typeface="Calibri" pitchFamily="34" charset="0"/>
              </a:rPr>
              <a:t>innovations thérapeutiques : psychoéducation,  remédiation cognitive, rééducation des rythmes circadiens…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763963" y="1441450"/>
            <a:ext cx="874712" cy="554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Calibri" pitchFamily="34" charset="0"/>
                <a:ea typeface="ＭＳ Ｐゴシック" charset="0"/>
                <a:cs typeface="Arial" pitchFamily="34" charset="0"/>
              </a:rPr>
              <a:t>RTRS</a:t>
            </a:r>
          </a:p>
          <a:p>
            <a:pPr algn="ctr">
              <a:defRPr/>
            </a:pPr>
            <a:r>
              <a:rPr lang="fr-FR" sz="1400" b="1" dirty="0">
                <a:latin typeface="Calibri" pitchFamily="34" charset="0"/>
                <a:ea typeface="ＭＳ Ｐゴシック" charset="0"/>
                <a:cs typeface="Arial" pitchFamily="34" charset="0"/>
              </a:rPr>
              <a:t>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28575" y="168275"/>
            <a:ext cx="9115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488"/>
            <a:r>
              <a:rPr lang="fr-FR" sz="2400" b="1">
                <a:solidFill>
                  <a:srgbClr val="EE0000"/>
                </a:solidFill>
                <a:latin typeface="Tahoma" pitchFamily="34" charset="0"/>
                <a:cs typeface="Tahoma" pitchFamily="34" charset="0"/>
              </a:rPr>
              <a:t>Les Centres Experts </a:t>
            </a: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8575" y="963613"/>
            <a:ext cx="9151938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>
                <a:solidFill>
                  <a:srgbClr val="E20000"/>
                </a:solidFill>
                <a:latin typeface="Calibri" pitchFamily="34" charset="0"/>
              </a:rPr>
              <a:t>Un constat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>
                <a:solidFill>
                  <a:srgbClr val="E20000"/>
                </a:solidFill>
                <a:latin typeface="Calibri" pitchFamily="34" charset="0"/>
              </a:rPr>
              <a:t> Retard au diagnostic </a:t>
            </a:r>
            <a:r>
              <a:rPr lang="fr-FR" sz="2000">
                <a:latin typeface="Calibri" pitchFamily="34" charset="0"/>
              </a:rPr>
              <a:t>: environ 1 à 2 ans pour schizophrénie (plus en cas de schizophrénie déficitaire)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>
                <a:solidFill>
                  <a:srgbClr val="E20000"/>
                </a:solidFill>
                <a:latin typeface="Calibri" pitchFamily="34" charset="0"/>
              </a:rPr>
              <a:t> Bilans complets difficiles à réaliser </a:t>
            </a:r>
            <a:r>
              <a:rPr lang="fr-FR" sz="2000">
                <a:latin typeface="Calibri" pitchFamily="34" charset="0"/>
              </a:rPr>
              <a:t>en pratique quotidienne privée et publique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>
                <a:latin typeface="Calibri" pitchFamily="34" charset="0"/>
              </a:rPr>
              <a:t> Absence de diagnostics des comorbidités psychiatriques et somatiques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>
                <a:solidFill>
                  <a:srgbClr val="E20000"/>
                </a:solidFill>
                <a:latin typeface="Calibri" pitchFamily="34" charset="0"/>
              </a:rPr>
              <a:t> Coordination insuffisante </a:t>
            </a:r>
            <a:r>
              <a:rPr lang="fr-FR" sz="2000">
                <a:latin typeface="Calibri" pitchFamily="34" charset="0"/>
              </a:rPr>
              <a:t>entre les acteurs du soin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fr-FR" sz="2000" i="1">
              <a:latin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EE0000"/>
              </a:buClr>
            </a:pPr>
            <a:r>
              <a:rPr lang="fr-FR" sz="2400" b="1">
                <a:solidFill>
                  <a:srgbClr val="E20000"/>
                </a:solidFill>
                <a:latin typeface="Calibri" pitchFamily="34" charset="0"/>
              </a:rPr>
              <a:t>Des objectifs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>
                <a:solidFill>
                  <a:srgbClr val="E20000"/>
                </a:solidFill>
                <a:latin typeface="Calibri" pitchFamily="34" charset="0"/>
              </a:rPr>
              <a:t> Améliorer les liens entre soins primaires (MG) et soins spécialisés </a:t>
            </a:r>
            <a:r>
              <a:rPr lang="fr-FR" sz="2000">
                <a:latin typeface="Calibri" pitchFamily="34" charset="0"/>
              </a:rPr>
              <a:t>afin de faciliter l</a:t>
            </a:r>
            <a:r>
              <a:rPr lang="fr-FR" altLang="fr-FR" sz="2000">
                <a:latin typeface="Calibri" pitchFamily="34" charset="0"/>
              </a:rPr>
              <a:t>’</a:t>
            </a:r>
            <a:r>
              <a:rPr lang="fr-FR" altLang="ja-JP" sz="2000">
                <a:latin typeface="Calibri" pitchFamily="34" charset="0"/>
              </a:rPr>
              <a:t>accès à des soins spécialisés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>
                <a:solidFill>
                  <a:srgbClr val="E20000"/>
                </a:solidFill>
                <a:latin typeface="Calibri" pitchFamily="34" charset="0"/>
              </a:rPr>
              <a:t> Construire en psychiatrie bilan et projet </a:t>
            </a:r>
            <a:r>
              <a:rPr lang="fr-FR" sz="2000">
                <a:latin typeface="Calibri" pitchFamily="34" charset="0"/>
              </a:rPr>
              <a:t>de </a:t>
            </a:r>
            <a:r>
              <a:rPr lang="fr-FR" sz="2000">
                <a:solidFill>
                  <a:srgbClr val="E20000"/>
                </a:solidFill>
                <a:latin typeface="Calibri" pitchFamily="34" charset="0"/>
              </a:rPr>
              <a:t>soins personnalisés</a:t>
            </a:r>
            <a:r>
              <a:rPr lang="fr-FR" sz="2000">
                <a:latin typeface="Calibri" pitchFamily="34" charset="0"/>
              </a:rPr>
              <a:t> étayés par un bilan complet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>
                <a:solidFill>
                  <a:srgbClr val="E20000"/>
                </a:solidFill>
                <a:latin typeface="Calibri" pitchFamily="34" charset="0"/>
              </a:rPr>
              <a:t> Aider à la coordination d</a:t>
            </a:r>
            <a:r>
              <a:rPr lang="ja-JP" altLang="fr-FR" sz="2000">
                <a:solidFill>
                  <a:srgbClr val="E20000"/>
                </a:solidFill>
                <a:latin typeface="Calibri" pitchFamily="34" charset="0"/>
              </a:rPr>
              <a:t>’</a:t>
            </a:r>
            <a:r>
              <a:rPr lang="fr-FR" altLang="ja-JP" sz="2000">
                <a:solidFill>
                  <a:srgbClr val="E20000"/>
                </a:solidFill>
                <a:latin typeface="Calibri" pitchFamily="34" charset="0"/>
              </a:rPr>
              <a:t>un projet de soin </a:t>
            </a:r>
            <a:r>
              <a:rPr lang="fr-FR" altLang="ja-JP" sz="2000">
                <a:latin typeface="Calibri" pitchFamily="34" charset="0"/>
              </a:rPr>
              <a:t>en santé mentale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>
                <a:latin typeface="Calibri" pitchFamily="34" charset="0"/>
              </a:rPr>
              <a:t> Mettre à disposition les techniques innovantes de soin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>
                <a:solidFill>
                  <a:srgbClr val="E20000"/>
                </a:solidFill>
                <a:latin typeface="Calibri" pitchFamily="34" charset="0"/>
              </a:rPr>
              <a:t> Construire le lien entre soins, formation et recherche</a:t>
            </a:r>
          </a:p>
          <a:p>
            <a:pPr>
              <a:lnSpc>
                <a:spcPct val="90000"/>
              </a:lnSpc>
            </a:pPr>
            <a:endParaRPr lang="fr-FR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rapèze 70"/>
          <p:cNvSpPr>
            <a:spLocks/>
          </p:cNvSpPr>
          <p:nvPr/>
        </p:nvSpPr>
        <p:spPr bwMode="auto">
          <a:xfrm>
            <a:off x="198438" y="4433888"/>
            <a:ext cx="8878887" cy="2163762"/>
          </a:xfrm>
          <a:custGeom>
            <a:avLst/>
            <a:gdLst>
              <a:gd name="T0" fmla="*/ 4439448 w 8878887"/>
              <a:gd name="T1" fmla="*/ 0 h 2163762"/>
              <a:gd name="T2" fmla="*/ 270470 w 8878887"/>
              <a:gd name="T3" fmla="*/ 1081881 h 2163762"/>
              <a:gd name="T4" fmla="*/ 4439448 w 8878887"/>
              <a:gd name="T5" fmla="*/ 2163762 h 2163762"/>
              <a:gd name="T6" fmla="*/ 8608423 w 8878887"/>
              <a:gd name="T7" fmla="*/ 1081881 h 2163762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60627 w 8878887"/>
              <a:gd name="T13" fmla="*/ 87884 h 2163762"/>
              <a:gd name="T14" fmla="*/ 8518263 w 8878887"/>
              <a:gd name="T15" fmla="*/ 2163762 h 21637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78887" h="2163762">
                <a:moveTo>
                  <a:pt x="0" y="2163762"/>
                </a:moveTo>
                <a:lnTo>
                  <a:pt x="540941" y="0"/>
                </a:lnTo>
                <a:lnTo>
                  <a:pt x="8337947" y="0"/>
                </a:lnTo>
                <a:lnTo>
                  <a:pt x="8878887" y="2163762"/>
                </a:lnTo>
                <a:lnTo>
                  <a:pt x="0" y="2163762"/>
                </a:lnTo>
                <a:close/>
              </a:path>
            </a:pathLst>
          </a:custGeom>
          <a:solidFill>
            <a:srgbClr val="F2F2F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fr-FR"/>
          </a:p>
        </p:txBody>
      </p:sp>
      <p:sp>
        <p:nvSpPr>
          <p:cNvPr id="70" name="Trapèze 69"/>
          <p:cNvSpPr>
            <a:spLocks/>
          </p:cNvSpPr>
          <p:nvPr/>
        </p:nvSpPr>
        <p:spPr bwMode="auto">
          <a:xfrm flipV="1">
            <a:off x="184150" y="977900"/>
            <a:ext cx="8959850" cy="3427413"/>
          </a:xfrm>
          <a:custGeom>
            <a:avLst/>
            <a:gdLst>
              <a:gd name="T0" fmla="*/ 4479925 w 8959850"/>
              <a:gd name="T1" fmla="*/ 0 h 3427413"/>
              <a:gd name="T2" fmla="*/ 298014 w 8959850"/>
              <a:gd name="T3" fmla="*/ 1713708 h 3427413"/>
              <a:gd name="T4" fmla="*/ 4479925 w 8959850"/>
              <a:gd name="T5" fmla="*/ 3427413 h 3427413"/>
              <a:gd name="T6" fmla="*/ 8661834 w 8959850"/>
              <a:gd name="T7" fmla="*/ 1713708 h 3427413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97352 w 8959850"/>
              <a:gd name="T13" fmla="*/ 151999 h 3427413"/>
              <a:gd name="T14" fmla="*/ 8562498 w 8959850"/>
              <a:gd name="T15" fmla="*/ 3427413 h 34274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59850" h="3427413">
                <a:moveTo>
                  <a:pt x="0" y="3427413"/>
                </a:moveTo>
                <a:lnTo>
                  <a:pt x="596027" y="0"/>
                </a:lnTo>
                <a:lnTo>
                  <a:pt x="8363823" y="0"/>
                </a:lnTo>
                <a:lnTo>
                  <a:pt x="8959850" y="3427413"/>
                </a:lnTo>
                <a:lnTo>
                  <a:pt x="0" y="3427413"/>
                </a:lnTo>
                <a:close/>
              </a:path>
            </a:pathLst>
          </a:custGeom>
          <a:solidFill>
            <a:srgbClr val="F2F2F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2786050" y="1608138"/>
            <a:ext cx="3571899" cy="2678118"/>
          </a:xfrm>
          <a:prstGeom prst="ellipse">
            <a:avLst/>
          </a:prstGeom>
          <a:solidFill>
            <a:srgbClr val="E7F5F5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fr-FR" sz="1200" b="1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2" name="Groupe 17"/>
          <p:cNvGrpSpPr>
            <a:grpSpLocks noChangeAspect="1"/>
          </p:cNvGrpSpPr>
          <p:nvPr/>
        </p:nvGrpSpPr>
        <p:grpSpPr>
          <a:xfrm>
            <a:off x="3250307" y="2462361"/>
            <a:ext cx="2651441" cy="1714511"/>
            <a:chOff x="2857488" y="2300049"/>
            <a:chExt cx="3033686" cy="1961683"/>
          </a:xfrm>
          <a:gradFill flip="none" rotWithShape="1">
            <a:gsLst>
              <a:gs pos="0">
                <a:srgbClr val="4380C9"/>
              </a:gs>
              <a:gs pos="80000">
                <a:srgbClr val="A6DADE"/>
              </a:gs>
              <a:gs pos="100000">
                <a:srgbClr val="A4DCE0"/>
              </a:gs>
            </a:gsLst>
            <a:lin ang="2700000" scaled="1"/>
            <a:tileRect/>
          </a:gradFill>
        </p:grpSpPr>
        <p:sp>
          <p:nvSpPr>
            <p:cNvPr id="10" name="Forme libre 9"/>
            <p:cNvSpPr/>
            <p:nvPr/>
          </p:nvSpPr>
          <p:spPr>
            <a:xfrm>
              <a:off x="4429124" y="2819896"/>
              <a:ext cx="1462050" cy="1035946"/>
            </a:xfrm>
            <a:custGeom>
              <a:avLst/>
              <a:gdLst>
                <a:gd name="connsiteX0" fmla="*/ 0 w 1743059"/>
                <a:gd name="connsiteY0" fmla="*/ 847574 h 1695148"/>
                <a:gd name="connsiteX1" fmla="*/ 263913 w 1743059"/>
                <a:gd name="connsiteY1" fmla="*/ 239956 h 1695148"/>
                <a:gd name="connsiteX2" fmla="*/ 871532 w 1743059"/>
                <a:gd name="connsiteY2" fmla="*/ 1 h 1695148"/>
                <a:gd name="connsiteX3" fmla="*/ 1479150 w 1743059"/>
                <a:gd name="connsiteY3" fmla="*/ 239958 h 1695148"/>
                <a:gd name="connsiteX4" fmla="*/ 1743061 w 1743059"/>
                <a:gd name="connsiteY4" fmla="*/ 847577 h 1695148"/>
                <a:gd name="connsiteX5" fmla="*/ 1479149 w 1743059"/>
                <a:gd name="connsiteY5" fmla="*/ 1455195 h 1695148"/>
                <a:gd name="connsiteX6" fmla="*/ 871531 w 1743059"/>
                <a:gd name="connsiteY6" fmla="*/ 1695151 h 1695148"/>
                <a:gd name="connsiteX7" fmla="*/ 263913 w 1743059"/>
                <a:gd name="connsiteY7" fmla="*/ 1455195 h 1695148"/>
                <a:gd name="connsiteX8" fmla="*/ 2 w 1743059"/>
                <a:gd name="connsiteY8" fmla="*/ 847576 h 1695148"/>
                <a:gd name="connsiteX9" fmla="*/ 0 w 1743059"/>
                <a:gd name="connsiteY9" fmla="*/ 847574 h 169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3059" h="1695148">
                  <a:moveTo>
                    <a:pt x="0" y="847574"/>
                  </a:moveTo>
                  <a:cubicBezTo>
                    <a:pt x="0" y="618688"/>
                    <a:pt x="95189" y="399532"/>
                    <a:pt x="263913" y="239956"/>
                  </a:cubicBezTo>
                  <a:cubicBezTo>
                    <a:pt x="426604" y="86087"/>
                    <a:pt x="644593" y="1"/>
                    <a:pt x="871532" y="1"/>
                  </a:cubicBezTo>
                  <a:cubicBezTo>
                    <a:pt x="1098471" y="1"/>
                    <a:pt x="1316460" y="86088"/>
                    <a:pt x="1479150" y="239958"/>
                  </a:cubicBezTo>
                  <a:cubicBezTo>
                    <a:pt x="1647874" y="399534"/>
                    <a:pt x="1743061" y="618691"/>
                    <a:pt x="1743061" y="847577"/>
                  </a:cubicBezTo>
                  <a:cubicBezTo>
                    <a:pt x="1743061" y="1076463"/>
                    <a:pt x="1647873" y="1295619"/>
                    <a:pt x="1479149" y="1455195"/>
                  </a:cubicBezTo>
                  <a:cubicBezTo>
                    <a:pt x="1316459" y="1609064"/>
                    <a:pt x="1098470" y="1695151"/>
                    <a:pt x="871531" y="1695151"/>
                  </a:cubicBezTo>
                  <a:cubicBezTo>
                    <a:pt x="644592" y="1695151"/>
                    <a:pt x="426603" y="1609064"/>
                    <a:pt x="263913" y="1455195"/>
                  </a:cubicBezTo>
                  <a:cubicBezTo>
                    <a:pt x="95189" y="1295619"/>
                    <a:pt x="1" y="1076463"/>
                    <a:pt x="2" y="847576"/>
                  </a:cubicBezTo>
                  <a:lnTo>
                    <a:pt x="0" y="847574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88000" tIns="36000" rIns="0" bIns="0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b="1" dirty="0"/>
                <a:t>Cognitif</a:t>
              </a:r>
            </a:p>
          </p:txBody>
        </p:sp>
        <p:sp>
          <p:nvSpPr>
            <p:cNvPr id="6" name="Ellipse 5"/>
            <p:cNvSpPr/>
            <p:nvPr/>
          </p:nvSpPr>
          <p:spPr>
            <a:xfrm>
              <a:off x="3674852" y="3347202"/>
              <a:ext cx="1299600" cy="914530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108000" rIns="0" bIns="0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b="1" dirty="0"/>
                <a:t>Social</a:t>
              </a: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2857488" y="2819896"/>
              <a:ext cx="1462050" cy="1053055"/>
            </a:xfrm>
            <a:custGeom>
              <a:avLst/>
              <a:gdLst>
                <a:gd name="connsiteX0" fmla="*/ 0 w 1635207"/>
                <a:gd name="connsiteY0" fmla="*/ 780181 h 1560362"/>
                <a:gd name="connsiteX1" fmla="*/ 253167 w 1635207"/>
                <a:gd name="connsiteY1" fmla="*/ 215744 h 1560362"/>
                <a:gd name="connsiteX2" fmla="*/ 817605 w 1635207"/>
                <a:gd name="connsiteY2" fmla="*/ 1 h 1560362"/>
                <a:gd name="connsiteX3" fmla="*/ 1382043 w 1635207"/>
                <a:gd name="connsiteY3" fmla="*/ 215745 h 1560362"/>
                <a:gd name="connsiteX4" fmla="*/ 1635209 w 1635207"/>
                <a:gd name="connsiteY4" fmla="*/ 780183 h 1560362"/>
                <a:gd name="connsiteX5" fmla="*/ 1382042 w 1635207"/>
                <a:gd name="connsiteY5" fmla="*/ 1344621 h 1560362"/>
                <a:gd name="connsiteX6" fmla="*/ 817604 w 1635207"/>
                <a:gd name="connsiteY6" fmla="*/ 1560364 h 1560362"/>
                <a:gd name="connsiteX7" fmla="*/ 253166 w 1635207"/>
                <a:gd name="connsiteY7" fmla="*/ 1344620 h 1560362"/>
                <a:gd name="connsiteX8" fmla="*/ 0 w 1635207"/>
                <a:gd name="connsiteY8" fmla="*/ 780182 h 1560362"/>
                <a:gd name="connsiteX9" fmla="*/ 0 w 1635207"/>
                <a:gd name="connsiteY9" fmla="*/ 780181 h 156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5207" h="1560362">
                  <a:moveTo>
                    <a:pt x="0" y="780181"/>
                  </a:moveTo>
                  <a:cubicBezTo>
                    <a:pt x="0" y="566926"/>
                    <a:pt x="91483" y="362965"/>
                    <a:pt x="253167" y="215744"/>
                  </a:cubicBezTo>
                  <a:cubicBezTo>
                    <a:pt x="405252" y="77263"/>
                    <a:pt x="607390" y="1"/>
                    <a:pt x="817605" y="1"/>
                  </a:cubicBezTo>
                  <a:cubicBezTo>
                    <a:pt x="1027820" y="1"/>
                    <a:pt x="1229958" y="77264"/>
                    <a:pt x="1382043" y="215745"/>
                  </a:cubicBezTo>
                  <a:cubicBezTo>
                    <a:pt x="1543727" y="362967"/>
                    <a:pt x="1635209" y="566928"/>
                    <a:pt x="1635209" y="780183"/>
                  </a:cubicBezTo>
                  <a:cubicBezTo>
                    <a:pt x="1635209" y="993438"/>
                    <a:pt x="1543727" y="1197399"/>
                    <a:pt x="1382042" y="1344621"/>
                  </a:cubicBezTo>
                  <a:cubicBezTo>
                    <a:pt x="1229958" y="1483102"/>
                    <a:pt x="1027819" y="1560364"/>
                    <a:pt x="817604" y="1560364"/>
                  </a:cubicBezTo>
                  <a:cubicBezTo>
                    <a:pt x="607389" y="1560364"/>
                    <a:pt x="405251" y="1483101"/>
                    <a:pt x="253166" y="1344620"/>
                  </a:cubicBezTo>
                  <a:cubicBezTo>
                    <a:pt x="91482" y="1197398"/>
                    <a:pt x="0" y="993437"/>
                    <a:pt x="0" y="780182"/>
                  </a:cubicBezTo>
                  <a:lnTo>
                    <a:pt x="0" y="780181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6000" rIns="288000" bIns="0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b="1" dirty="0"/>
                <a:t>Somatique</a:t>
              </a: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3552190" y="2300049"/>
              <a:ext cx="1636431" cy="1090803"/>
            </a:xfrm>
            <a:custGeom>
              <a:avLst/>
              <a:gdLst>
                <a:gd name="connsiteX0" fmla="*/ 0 w 1931782"/>
                <a:gd name="connsiteY0" fmla="*/ 928423 h 1856845"/>
                <a:gd name="connsiteX1" fmla="*/ 296544 w 1931782"/>
                <a:gd name="connsiteY1" fmla="*/ 259075 h 1856845"/>
                <a:gd name="connsiteX2" fmla="*/ 965893 w 1931782"/>
                <a:gd name="connsiteY2" fmla="*/ 1 h 1856845"/>
                <a:gd name="connsiteX3" fmla="*/ 1635241 w 1931782"/>
                <a:gd name="connsiteY3" fmla="*/ 259077 h 1856845"/>
                <a:gd name="connsiteX4" fmla="*/ 1931783 w 1931782"/>
                <a:gd name="connsiteY4" fmla="*/ 928426 h 1856845"/>
                <a:gd name="connsiteX5" fmla="*/ 1635240 w 1931782"/>
                <a:gd name="connsiteY5" fmla="*/ 1597774 h 1856845"/>
                <a:gd name="connsiteX6" fmla="*/ 965891 w 1931782"/>
                <a:gd name="connsiteY6" fmla="*/ 1856849 h 1856845"/>
                <a:gd name="connsiteX7" fmla="*/ 296543 w 1931782"/>
                <a:gd name="connsiteY7" fmla="*/ 1597774 h 1856845"/>
                <a:gd name="connsiteX8" fmla="*/ 1 w 1931782"/>
                <a:gd name="connsiteY8" fmla="*/ 928425 h 1856845"/>
                <a:gd name="connsiteX9" fmla="*/ 0 w 1931782"/>
                <a:gd name="connsiteY9" fmla="*/ 928423 h 185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1782" h="1856845">
                  <a:moveTo>
                    <a:pt x="0" y="928423"/>
                  </a:moveTo>
                  <a:cubicBezTo>
                    <a:pt x="0" y="675821"/>
                    <a:pt x="107080" y="434124"/>
                    <a:pt x="296544" y="259075"/>
                  </a:cubicBezTo>
                  <a:cubicBezTo>
                    <a:pt x="476463" y="92844"/>
                    <a:pt x="716335" y="1"/>
                    <a:pt x="965893" y="1"/>
                  </a:cubicBezTo>
                  <a:cubicBezTo>
                    <a:pt x="1215450" y="1"/>
                    <a:pt x="1455322" y="92845"/>
                    <a:pt x="1635241" y="259077"/>
                  </a:cubicBezTo>
                  <a:cubicBezTo>
                    <a:pt x="1824704" y="434127"/>
                    <a:pt x="1931783" y="675824"/>
                    <a:pt x="1931783" y="928426"/>
                  </a:cubicBezTo>
                  <a:cubicBezTo>
                    <a:pt x="1931783" y="1181028"/>
                    <a:pt x="1824703" y="1422725"/>
                    <a:pt x="1635240" y="1597774"/>
                  </a:cubicBezTo>
                  <a:cubicBezTo>
                    <a:pt x="1455321" y="1764005"/>
                    <a:pt x="1215449" y="1856849"/>
                    <a:pt x="965891" y="1856849"/>
                  </a:cubicBezTo>
                  <a:cubicBezTo>
                    <a:pt x="716334" y="1856849"/>
                    <a:pt x="476461" y="1764005"/>
                    <a:pt x="296543" y="1597774"/>
                  </a:cubicBezTo>
                  <a:cubicBezTo>
                    <a:pt x="107080" y="1422724"/>
                    <a:pt x="0" y="1181027"/>
                    <a:pt x="1" y="928425"/>
                  </a:cubicBezTo>
                  <a:cubicBezTo>
                    <a:pt x="1" y="928424"/>
                    <a:pt x="0" y="928424"/>
                    <a:pt x="0" y="928423"/>
                  </a:cubicBez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216000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b="1" dirty="0"/>
                <a:t>Psychiatrique</a:t>
              </a:r>
            </a:p>
          </p:txBody>
        </p:sp>
      </p:grpSp>
      <p:sp>
        <p:nvSpPr>
          <p:cNvPr id="21511" name="ZoneTexte 15"/>
          <p:cNvSpPr txBox="1">
            <a:spLocks noChangeArrowheads="1"/>
          </p:cNvSpPr>
          <p:nvPr/>
        </p:nvSpPr>
        <p:spPr bwMode="auto">
          <a:xfrm>
            <a:off x="3519488" y="1679575"/>
            <a:ext cx="2060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222268"/>
                </a:solidFill>
                <a:latin typeface="Tahoma" pitchFamily="34" charset="0"/>
              </a:rPr>
              <a:t>Centres Experts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574618" y="1083381"/>
            <a:ext cx="2266951" cy="9641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</a:pPr>
            <a:r>
              <a:rPr lang="fr-FR" sz="12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Arial" pitchFamily="34" charset="0"/>
              </a:rPr>
              <a:t>Adressage des patients:</a:t>
            </a:r>
          </a:p>
          <a:p>
            <a:pPr algn="ctr" defTabSz="1555750">
              <a:lnSpc>
                <a:spcPct val="110000"/>
              </a:lnSpc>
            </a:pPr>
            <a:r>
              <a:rPr lang="fr-FR" sz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Arial" pitchFamily="34" charset="0"/>
              </a:rPr>
              <a:t>Généraliste, Psychiatre, </a:t>
            </a:r>
          </a:p>
          <a:p>
            <a:pPr algn="ctr" defTabSz="1555750">
              <a:lnSpc>
                <a:spcPct val="110000"/>
              </a:lnSpc>
            </a:pPr>
            <a:r>
              <a:rPr lang="fr-FR" sz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Arial" pitchFamily="34" charset="0"/>
              </a:rPr>
              <a:t>Samsah, FAM, </a:t>
            </a:r>
          </a:p>
          <a:p>
            <a:pPr algn="ctr" defTabSz="1555750">
              <a:lnSpc>
                <a:spcPct val="110000"/>
              </a:lnSpc>
            </a:pPr>
            <a:r>
              <a:rPr lang="fr-FR" sz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Arial" pitchFamily="34" charset="0"/>
              </a:rPr>
              <a:t>Association de patients</a:t>
            </a:r>
          </a:p>
        </p:txBody>
      </p:sp>
      <p:pic>
        <p:nvPicPr>
          <p:cNvPr id="21515" name="Picture 18" descr="Nom de fichier : j0431589.png&#10;Mots clés : bureaux, directions, droits ...&#10;Taille de fichier : 11 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7613" y="121761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6" name="Groupe 26"/>
          <p:cNvGrpSpPr>
            <a:grpSpLocks/>
          </p:cNvGrpSpPr>
          <p:nvPr/>
        </p:nvGrpSpPr>
        <p:grpSpPr bwMode="auto">
          <a:xfrm>
            <a:off x="5643563" y="1217613"/>
            <a:ext cx="442912" cy="817562"/>
            <a:chOff x="6572264" y="1217020"/>
            <a:chExt cx="443515" cy="818293"/>
          </a:xfrm>
        </p:grpSpPr>
        <p:cxnSp>
          <p:nvCxnSpPr>
            <p:cNvPr id="28" name="Connecteur droit 27"/>
            <p:cNvCxnSpPr/>
            <p:nvPr/>
          </p:nvCxnSpPr>
          <p:spPr>
            <a:xfrm rot="5400000">
              <a:off x="6701885" y="1491109"/>
              <a:ext cx="274883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>
              <a:off x="6680361" y="1607894"/>
              <a:ext cx="335418" cy="170014"/>
            </a:xfrm>
            <a:prstGeom prst="arc">
              <a:avLst>
                <a:gd name="adj1" fmla="val 15135790"/>
                <a:gd name="adj2" fmla="val 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30" name="Arc 29"/>
            <p:cNvSpPr/>
            <p:nvPr/>
          </p:nvSpPr>
          <p:spPr>
            <a:xfrm rot="7349213">
              <a:off x="6399915" y="1656307"/>
              <a:ext cx="551355" cy="206656"/>
            </a:xfrm>
            <a:prstGeom prst="arc">
              <a:avLst>
                <a:gd name="adj1" fmla="val 5538552"/>
                <a:gd name="adj2" fmla="val 11469594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31" name="Arc plein 30"/>
            <p:cNvSpPr/>
            <p:nvPr/>
          </p:nvSpPr>
          <p:spPr>
            <a:xfrm rot="10800000">
              <a:off x="6689899" y="1285343"/>
              <a:ext cx="308394" cy="122347"/>
            </a:xfrm>
            <a:prstGeom prst="blockArc">
              <a:avLst>
                <a:gd name="adj1" fmla="val 9994849"/>
                <a:gd name="adj2" fmla="val 808658"/>
                <a:gd name="adj3" fmla="val 3605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32" name="Bouée 31"/>
            <p:cNvSpPr/>
            <p:nvPr/>
          </p:nvSpPr>
          <p:spPr>
            <a:xfrm>
              <a:off x="6769382" y="1217020"/>
              <a:ext cx="139890" cy="141413"/>
            </a:xfrm>
            <a:prstGeom prst="donut">
              <a:avLst>
                <a:gd name="adj" fmla="val 9377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5" name="Connecteur en arc 34"/>
          <p:cNvCxnSpPr/>
          <p:nvPr/>
        </p:nvCxnSpPr>
        <p:spPr>
          <a:xfrm rot="10800000">
            <a:off x="2717800" y="1408113"/>
            <a:ext cx="3425825" cy="1520825"/>
          </a:xfrm>
          <a:prstGeom prst="curvedConnector3">
            <a:avLst>
              <a:gd name="adj1" fmla="val -2507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rc 48"/>
          <p:cNvCxnSpPr/>
          <p:nvPr/>
        </p:nvCxnSpPr>
        <p:spPr>
          <a:xfrm rot="16200000" flipH="1">
            <a:off x="2057400" y="1698625"/>
            <a:ext cx="539750" cy="1238250"/>
          </a:xfrm>
          <a:prstGeom prst="curved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9" name="Groupe 52"/>
          <p:cNvGrpSpPr>
            <a:grpSpLocks/>
          </p:cNvGrpSpPr>
          <p:nvPr/>
        </p:nvGrpSpPr>
        <p:grpSpPr bwMode="auto">
          <a:xfrm flipH="1">
            <a:off x="3214688" y="4143375"/>
            <a:ext cx="428625" cy="808038"/>
            <a:chOff x="6556939" y="1217020"/>
            <a:chExt cx="458840" cy="808760"/>
          </a:xfrm>
        </p:grpSpPr>
        <p:cxnSp>
          <p:nvCxnSpPr>
            <p:cNvPr id="54" name="Connecteur droit 53"/>
            <p:cNvCxnSpPr/>
            <p:nvPr/>
          </p:nvCxnSpPr>
          <p:spPr>
            <a:xfrm rot="5400000">
              <a:off x="6701599" y="1491109"/>
              <a:ext cx="27488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rc 54"/>
            <p:cNvSpPr/>
            <p:nvPr/>
          </p:nvSpPr>
          <p:spPr>
            <a:xfrm>
              <a:off x="6680996" y="1607894"/>
              <a:ext cx="334783" cy="170015"/>
            </a:xfrm>
            <a:prstGeom prst="arc">
              <a:avLst>
                <a:gd name="adj1" fmla="val 15135790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56" name="Arc 55"/>
            <p:cNvSpPr/>
            <p:nvPr/>
          </p:nvSpPr>
          <p:spPr>
            <a:xfrm rot="7349213">
              <a:off x="6384925" y="1646439"/>
              <a:ext cx="551355" cy="207328"/>
            </a:xfrm>
            <a:prstGeom prst="arc">
              <a:avLst>
                <a:gd name="adj1" fmla="val 5538552"/>
                <a:gd name="adj2" fmla="val 1146959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57" name="Arc plein 56"/>
            <p:cNvSpPr/>
            <p:nvPr/>
          </p:nvSpPr>
          <p:spPr>
            <a:xfrm rot="10800000">
              <a:off x="6689493" y="1285344"/>
              <a:ext cx="309292" cy="122346"/>
            </a:xfrm>
            <a:prstGeom prst="blockArc">
              <a:avLst>
                <a:gd name="adj1" fmla="val 9994849"/>
                <a:gd name="adj2" fmla="val 808658"/>
                <a:gd name="adj3" fmla="val 360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58" name="Bouée 57"/>
            <p:cNvSpPr/>
            <p:nvPr/>
          </p:nvSpPr>
          <p:spPr>
            <a:xfrm>
              <a:off x="6769365" y="1217020"/>
              <a:ext cx="141050" cy="141414"/>
            </a:xfrm>
            <a:prstGeom prst="donut">
              <a:avLst>
                <a:gd name="adj" fmla="val 9377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rgbClr val="0070C0"/>
                </a:solidFill>
              </a:endParaRPr>
            </a:p>
          </p:txBody>
        </p:sp>
      </p:grpSp>
      <p:sp>
        <p:nvSpPr>
          <p:cNvPr id="8207" name="ZoneTexte 72"/>
          <p:cNvSpPr txBox="1">
            <a:spLocks noChangeArrowheads="1"/>
          </p:cNvSpPr>
          <p:nvPr/>
        </p:nvSpPr>
        <p:spPr bwMode="auto">
          <a:xfrm>
            <a:off x="3271838" y="5213350"/>
            <a:ext cx="2584450" cy="427038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28575">
            <a:solidFill>
              <a:srgbClr val="EE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>
                <a:latin typeface="Tahoma" pitchFamily="34" charset="0"/>
                <a:ea typeface="Arial" pitchFamily="-111" charset="0"/>
                <a:cs typeface="Arial" charset="0"/>
              </a:rPr>
              <a:t>Projets de Recherche</a:t>
            </a:r>
          </a:p>
        </p:txBody>
      </p:sp>
      <p:sp>
        <p:nvSpPr>
          <p:cNvPr id="110" name="Forme libre 109"/>
          <p:cNvSpPr/>
          <p:nvPr/>
        </p:nvSpPr>
        <p:spPr>
          <a:xfrm>
            <a:off x="6072188" y="3071813"/>
            <a:ext cx="500062" cy="2286000"/>
          </a:xfrm>
          <a:custGeom>
            <a:avLst/>
            <a:gdLst>
              <a:gd name="connsiteX0" fmla="*/ 265471 w 1219200"/>
              <a:gd name="connsiteY0" fmla="*/ 2406446 h 2760407"/>
              <a:gd name="connsiteX1" fmla="*/ 1106129 w 1219200"/>
              <a:gd name="connsiteY1" fmla="*/ 2421194 h 2760407"/>
              <a:gd name="connsiteX2" fmla="*/ 943897 w 1219200"/>
              <a:gd name="connsiteY2" fmla="*/ 371168 h 2760407"/>
              <a:gd name="connsiteX3" fmla="*/ 0 w 1219200"/>
              <a:gd name="connsiteY3" fmla="*/ 194187 h 276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2760407">
                <a:moveTo>
                  <a:pt x="265471" y="2406446"/>
                </a:moveTo>
                <a:cubicBezTo>
                  <a:pt x="629264" y="2583426"/>
                  <a:pt x="993058" y="2760407"/>
                  <a:pt x="1106129" y="2421194"/>
                </a:cubicBezTo>
                <a:cubicBezTo>
                  <a:pt x="1219200" y="2081981"/>
                  <a:pt x="1128252" y="742336"/>
                  <a:pt x="943897" y="371168"/>
                </a:cubicBezTo>
                <a:cubicBezTo>
                  <a:pt x="759542" y="0"/>
                  <a:pt x="0" y="194187"/>
                  <a:pt x="0" y="194187"/>
                </a:cubicBezTo>
              </a:path>
            </a:pathLst>
          </a:cu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1522" name="ZoneTexte 120"/>
          <p:cNvSpPr txBox="1">
            <a:spLocks noChangeArrowheads="1"/>
          </p:cNvSpPr>
          <p:nvPr/>
        </p:nvSpPr>
        <p:spPr bwMode="auto">
          <a:xfrm rot="5400000">
            <a:off x="5823744" y="3975894"/>
            <a:ext cx="14906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FR" sz="1400" b="1">
                <a:solidFill>
                  <a:schemeClr val="accent2"/>
                </a:solidFill>
                <a:latin typeface="Tahoma" pitchFamily="34" charset="0"/>
              </a:rPr>
              <a:t>Transfert des Innovations</a:t>
            </a:r>
          </a:p>
        </p:txBody>
      </p:sp>
      <p:sp>
        <p:nvSpPr>
          <p:cNvPr id="21523" name="ZoneTexte 122"/>
          <p:cNvSpPr txBox="1"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0488">
              <a:lnSpc>
                <a:spcPct val="110000"/>
              </a:lnSpc>
            </a:pPr>
            <a:r>
              <a:rPr lang="fr-FR" sz="2400" b="1">
                <a:solidFill>
                  <a:srgbClr val="EE0000"/>
                </a:solidFill>
                <a:latin typeface="Tahoma" pitchFamily="34" charset="0"/>
              </a:rPr>
              <a:t>Les centres experts FondaMental: </a:t>
            </a:r>
          </a:p>
          <a:p>
            <a:pPr marL="90488">
              <a:lnSpc>
                <a:spcPct val="110000"/>
              </a:lnSpc>
            </a:pPr>
            <a:r>
              <a:rPr lang="fr-FR" sz="2000" b="1">
                <a:solidFill>
                  <a:srgbClr val="FF0000"/>
                </a:solidFill>
                <a:latin typeface="Arial Narrow" pitchFamily="34" charset="0"/>
              </a:rPr>
              <a:t>Des plateformes de Soins et Recherche au cœur d</a:t>
            </a:r>
            <a:r>
              <a:rPr lang="ja-JP" altLang="fr-FR" sz="2000" b="1">
                <a:solidFill>
                  <a:srgbClr val="FF0000"/>
                </a:solidFill>
                <a:latin typeface="Arial Narrow" pitchFamily="34" charset="0"/>
              </a:rPr>
              <a:t>’</a:t>
            </a:r>
            <a:r>
              <a:rPr lang="fr-FR" altLang="ja-JP" sz="2000" b="1">
                <a:solidFill>
                  <a:srgbClr val="FF0000"/>
                </a:solidFill>
                <a:latin typeface="Arial Narrow" pitchFamily="34" charset="0"/>
              </a:rPr>
              <a:t>un maillage territorial en construction</a:t>
            </a:r>
            <a:endParaRPr lang="fr-FR" sz="2000" b="1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21524" name="Groupe 123"/>
          <p:cNvGrpSpPr>
            <a:grpSpLocks/>
          </p:cNvGrpSpPr>
          <p:nvPr/>
        </p:nvGrpSpPr>
        <p:grpSpPr bwMode="auto">
          <a:xfrm flipH="1">
            <a:off x="1684338" y="2378075"/>
            <a:ext cx="438150" cy="817563"/>
            <a:chOff x="6545846" y="1217020"/>
            <a:chExt cx="469933" cy="818293"/>
          </a:xfrm>
        </p:grpSpPr>
        <p:cxnSp>
          <p:nvCxnSpPr>
            <p:cNvPr id="125" name="Connecteur droit 124"/>
            <p:cNvCxnSpPr/>
            <p:nvPr/>
          </p:nvCxnSpPr>
          <p:spPr>
            <a:xfrm rot="5400000">
              <a:off x="6702113" y="1490257"/>
              <a:ext cx="274883" cy="1703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Arc 125"/>
            <p:cNvSpPr/>
            <p:nvPr/>
          </p:nvSpPr>
          <p:spPr>
            <a:xfrm>
              <a:off x="6680356" y="1607894"/>
              <a:ext cx="335423" cy="170015"/>
            </a:xfrm>
            <a:prstGeom prst="arc">
              <a:avLst>
                <a:gd name="adj1" fmla="val 15135790"/>
                <a:gd name="adj2" fmla="val 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27" name="Arc 126"/>
            <p:cNvSpPr/>
            <p:nvPr/>
          </p:nvSpPr>
          <p:spPr>
            <a:xfrm rot="7349213">
              <a:off x="6374031" y="1655774"/>
              <a:ext cx="551355" cy="207724"/>
            </a:xfrm>
            <a:prstGeom prst="arc">
              <a:avLst>
                <a:gd name="adj1" fmla="val 5538552"/>
                <a:gd name="adj2" fmla="val 11469594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28" name="Arc plein 127"/>
            <p:cNvSpPr/>
            <p:nvPr/>
          </p:nvSpPr>
          <p:spPr>
            <a:xfrm rot="10800000" flipV="1">
              <a:off x="6688869" y="1407690"/>
              <a:ext cx="309883" cy="92157"/>
            </a:xfrm>
            <a:prstGeom prst="blockArc">
              <a:avLst>
                <a:gd name="adj1" fmla="val 9994849"/>
                <a:gd name="adj2" fmla="val 808658"/>
                <a:gd name="adj3" fmla="val 3605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29" name="Bouée 128"/>
            <p:cNvSpPr/>
            <p:nvPr/>
          </p:nvSpPr>
          <p:spPr>
            <a:xfrm>
              <a:off x="6768894" y="1217020"/>
              <a:ext cx="141320" cy="141414"/>
            </a:xfrm>
            <a:prstGeom prst="donut">
              <a:avLst>
                <a:gd name="adj" fmla="val 9377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rgbClr val="0070C0"/>
                </a:solidFill>
              </a:endParaRPr>
            </a:p>
          </p:txBody>
        </p:sp>
      </p:grp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3562350" y="4694238"/>
            <a:ext cx="2017713" cy="427037"/>
          </a:xfrm>
          <a:prstGeom prst="rect">
            <a:avLst/>
          </a:prstGeom>
          <a:gradFill rotWithShape="0">
            <a:gsLst>
              <a:gs pos="0">
                <a:srgbClr val="FF5050"/>
              </a:gs>
              <a:gs pos="50000">
                <a:schemeClr val="bg1"/>
              </a:gs>
              <a:gs pos="100000">
                <a:srgbClr val="FF5050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rgbClr val="EE0000"/>
                </a:solidFill>
                <a:latin typeface="Tahoma" charset="0"/>
                <a:ea typeface="Arial" pitchFamily="-111" charset="0"/>
                <a:cs typeface="Arial" charset="0"/>
              </a:rPr>
              <a:t>Suivi de cohorte</a:t>
            </a:r>
          </a:p>
        </p:txBody>
      </p:sp>
      <p:sp>
        <p:nvSpPr>
          <p:cNvPr id="40998" name="Line 38"/>
          <p:cNvSpPr>
            <a:spLocks noChangeShapeType="1"/>
          </p:cNvSpPr>
          <p:nvPr/>
        </p:nvSpPr>
        <p:spPr bwMode="auto">
          <a:xfrm>
            <a:off x="4572000" y="4267200"/>
            <a:ext cx="0" cy="38100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1527" name="Text Box 39"/>
          <p:cNvSpPr txBox="1">
            <a:spLocks noChangeArrowheads="1"/>
          </p:cNvSpPr>
          <p:nvPr/>
        </p:nvSpPr>
        <p:spPr bwMode="auto">
          <a:xfrm>
            <a:off x="1789113" y="5641975"/>
            <a:ext cx="1808162" cy="5842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5400000" scaled="1"/>
          </a:gradFill>
          <a:ln w="28575">
            <a:solidFill>
              <a:srgbClr val="EE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latin typeface="Tahoma" pitchFamily="34" charset="0"/>
              </a:rPr>
              <a:t>Mécanismes &amp;</a:t>
            </a:r>
          </a:p>
          <a:p>
            <a:pPr algn="ctr"/>
            <a:r>
              <a:rPr lang="fr-FR" sz="1600">
                <a:latin typeface="Tahoma" pitchFamily="34" charset="0"/>
              </a:rPr>
              <a:t>Biomarqueurs</a:t>
            </a:r>
          </a:p>
        </p:txBody>
      </p:sp>
      <p:sp>
        <p:nvSpPr>
          <p:cNvPr id="21528" name="Text Box 40"/>
          <p:cNvSpPr txBox="1">
            <a:spLocks noChangeArrowheads="1"/>
          </p:cNvSpPr>
          <p:nvPr/>
        </p:nvSpPr>
        <p:spPr bwMode="auto">
          <a:xfrm>
            <a:off x="3632200" y="5656263"/>
            <a:ext cx="1995488" cy="8620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EE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>
                <a:latin typeface="Tahoma" pitchFamily="34" charset="0"/>
              </a:rPr>
              <a:t>Epidémiologique</a:t>
            </a:r>
          </a:p>
          <a:p>
            <a:pPr algn="ctr"/>
            <a:r>
              <a:rPr lang="fr-FR" sz="1600">
                <a:latin typeface="Tahoma" pitchFamily="34" charset="0"/>
              </a:rPr>
              <a:t>Médico-Economique</a:t>
            </a:r>
          </a:p>
          <a:p>
            <a:pPr algn="ctr"/>
            <a:r>
              <a:rPr lang="fr-FR" sz="1600">
                <a:latin typeface="Tahoma" pitchFamily="34" charset="0"/>
              </a:rPr>
              <a:t>Clinique</a:t>
            </a:r>
          </a:p>
        </p:txBody>
      </p:sp>
      <p:sp>
        <p:nvSpPr>
          <p:cNvPr id="21529" name="Text Box 41"/>
          <p:cNvSpPr txBox="1">
            <a:spLocks noChangeArrowheads="1"/>
          </p:cNvSpPr>
          <p:nvPr/>
        </p:nvSpPr>
        <p:spPr bwMode="auto">
          <a:xfrm>
            <a:off x="6351588" y="56022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5645150" y="5630863"/>
            <a:ext cx="1528763" cy="5842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28575">
            <a:solidFill>
              <a:srgbClr val="EE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>
                <a:latin typeface="Tahoma" pitchFamily="34" charset="0"/>
                <a:cs typeface="Arial" pitchFamily="34" charset="0"/>
              </a:rPr>
              <a:t>Innovations </a:t>
            </a:r>
          </a:p>
          <a:p>
            <a:pPr algn="ctr"/>
            <a:r>
              <a:rPr lang="fr-FR" sz="1600">
                <a:latin typeface="Tahoma" pitchFamily="34" charset="0"/>
                <a:cs typeface="Arial" pitchFamily="34" charset="0"/>
              </a:rPr>
              <a:t>thérapeutiques</a:t>
            </a:r>
          </a:p>
        </p:txBody>
      </p:sp>
      <p:sp>
        <p:nvSpPr>
          <p:cNvPr id="21531" name="Rectangle 42"/>
          <p:cNvSpPr>
            <a:spLocks noChangeArrowheads="1"/>
          </p:cNvSpPr>
          <p:nvPr/>
        </p:nvSpPr>
        <p:spPr bwMode="auto">
          <a:xfrm>
            <a:off x="4086225" y="2962275"/>
            <a:ext cx="9556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222268"/>
                </a:solidFill>
                <a:latin typeface="Tahoma" pitchFamily="34" charset="0"/>
                <a:cs typeface="Tahoma" pitchFamily="34" charset="0"/>
              </a:rPr>
              <a:t>Bilans</a:t>
            </a:r>
          </a:p>
        </p:txBody>
      </p:sp>
      <p:sp>
        <p:nvSpPr>
          <p:cNvPr id="21532" name="Text Box 46"/>
          <p:cNvSpPr txBox="1">
            <a:spLocks noChangeArrowheads="1"/>
          </p:cNvSpPr>
          <p:nvPr/>
        </p:nvSpPr>
        <p:spPr bwMode="auto">
          <a:xfrm>
            <a:off x="3900488" y="977900"/>
            <a:ext cx="1860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95B3D7"/>
                </a:solidFill>
                <a:latin typeface="Calibri" pitchFamily="34" charset="0"/>
              </a:rPr>
              <a:t>Compte-rendu détaillé</a:t>
            </a:r>
          </a:p>
        </p:txBody>
      </p:sp>
      <p:sp>
        <p:nvSpPr>
          <p:cNvPr id="21533" name="Text Box 44"/>
          <p:cNvSpPr txBox="1">
            <a:spLocks noChangeArrowheads="1"/>
          </p:cNvSpPr>
          <p:nvPr/>
        </p:nvSpPr>
        <p:spPr bwMode="auto">
          <a:xfrm rot="-1850444">
            <a:off x="550863" y="4587875"/>
            <a:ext cx="164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Recherche</a:t>
            </a:r>
            <a:endParaRPr lang="fr-FR" sz="16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34" name="Text Box 45"/>
          <p:cNvSpPr txBox="1">
            <a:spLocks noChangeArrowheads="1"/>
          </p:cNvSpPr>
          <p:nvPr/>
        </p:nvSpPr>
        <p:spPr bwMode="auto">
          <a:xfrm rot="-1850444">
            <a:off x="-158750" y="3776663"/>
            <a:ext cx="245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Tahoma" pitchFamily="34" charset="0"/>
              </a:rPr>
              <a:t>Une plateforme de </a:t>
            </a:r>
            <a:endParaRPr lang="fr-FR" sz="1400" b="1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215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4588" y="3876675"/>
            <a:ext cx="1431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Connecteur en arc 51"/>
          <p:cNvCxnSpPr>
            <a:cxnSpLocks noChangeShapeType="1"/>
          </p:cNvCxnSpPr>
          <p:nvPr/>
        </p:nvCxnSpPr>
        <p:spPr bwMode="auto">
          <a:xfrm flipV="1">
            <a:off x="6357938" y="2241550"/>
            <a:ext cx="1525587" cy="441325"/>
          </a:xfrm>
          <a:prstGeom prst="curvedConnector3">
            <a:avLst>
              <a:gd name="adj1" fmla="val 99144"/>
            </a:avLst>
          </a:prstGeom>
          <a:noFill/>
          <a:ln w="38100">
            <a:solidFill>
              <a:srgbClr val="4BACC6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59" name="Rectangle 58"/>
          <p:cNvSpPr/>
          <p:nvPr/>
        </p:nvSpPr>
        <p:spPr>
          <a:xfrm>
            <a:off x="6733808" y="1408114"/>
            <a:ext cx="2178417" cy="8248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</a:pPr>
            <a:r>
              <a:rPr lang="fr-FR" sz="1200" b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Arial" pitchFamily="34" charset="0"/>
              </a:rPr>
              <a:t>Dissémination innovations thérapeutiques:</a:t>
            </a:r>
          </a:p>
          <a:p>
            <a:pPr algn="ctr" defTabSz="1555750">
              <a:lnSpc>
                <a:spcPct val="90000"/>
              </a:lnSpc>
              <a:spcAft>
                <a:spcPct val="35000"/>
              </a:spcAft>
            </a:pPr>
            <a:r>
              <a:rPr lang="fr-FR" sz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Arial" pitchFamily="34" charset="0"/>
              </a:rPr>
              <a:t>Remédiation cognitive, réhabilitation sociale…</a:t>
            </a:r>
          </a:p>
        </p:txBody>
      </p:sp>
      <p:sp>
        <p:nvSpPr>
          <p:cNvPr id="21540" name="Rectangle 71"/>
          <p:cNvSpPr>
            <a:spLocks noChangeArrowheads="1"/>
          </p:cNvSpPr>
          <p:nvPr/>
        </p:nvSpPr>
        <p:spPr bwMode="auto">
          <a:xfrm>
            <a:off x="3340100" y="1987550"/>
            <a:ext cx="246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>
                <a:solidFill>
                  <a:srgbClr val="222268"/>
                </a:solidFill>
                <a:latin typeface="Tahoma" pitchFamily="34" charset="0"/>
              </a:rPr>
              <a:t>Dépistage précoce,</a:t>
            </a:r>
          </a:p>
          <a:p>
            <a:pPr algn="ctr"/>
            <a:r>
              <a:rPr lang="fr-FR" sz="1200" b="1" i="1">
                <a:solidFill>
                  <a:srgbClr val="222268"/>
                </a:solidFill>
                <a:latin typeface="Tahoma" pitchFamily="34" charset="0"/>
              </a:rPr>
              <a:t>diagnostic personnalisé</a:t>
            </a:r>
          </a:p>
        </p:txBody>
      </p:sp>
      <p:sp>
        <p:nvSpPr>
          <p:cNvPr id="21541" name="Rectangle 72"/>
          <p:cNvSpPr>
            <a:spLocks noChangeArrowheads="1"/>
          </p:cNvSpPr>
          <p:nvPr/>
        </p:nvSpPr>
        <p:spPr bwMode="auto">
          <a:xfrm rot="-1850444">
            <a:off x="944563" y="3881438"/>
            <a:ext cx="1028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Tahoma" pitchFamily="34" charset="0"/>
              </a:rPr>
              <a:t>Soins</a:t>
            </a:r>
            <a:endParaRPr lang="fr-FR" sz="1400" b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1542" name="Text Box 44"/>
          <p:cNvSpPr txBox="1">
            <a:spLocks noChangeArrowheads="1"/>
          </p:cNvSpPr>
          <p:nvPr/>
        </p:nvSpPr>
        <p:spPr bwMode="auto">
          <a:xfrm rot="-1850444">
            <a:off x="596900" y="4391025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et de</a:t>
            </a:r>
            <a:endParaRPr lang="fr-FR" sz="16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950" y="44450"/>
            <a:ext cx="7848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2400" b="1">
                <a:solidFill>
                  <a:srgbClr val="EE0000"/>
                </a:solidFill>
                <a:latin typeface="Calibri" pitchFamily="34" charset="0"/>
                <a:cs typeface="Tahoma" pitchFamily="34" charset="0"/>
              </a:rPr>
              <a:t>Focus sur le Réseau des Centres Experts FondaMental pour la schizophrénie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0" y="692150"/>
            <a:ext cx="4495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950" y="1341438"/>
            <a:ext cx="5392738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fr-FR" sz="2000" b="1">
                <a:latin typeface="Calibri" pitchFamily="34" charset="0"/>
              </a:rPr>
              <a:t>Un réseau national de 10 Centres Experts</a:t>
            </a:r>
          </a:p>
          <a:p>
            <a:endParaRPr lang="fr-FR" altLang="fr-FR" sz="2000" b="1">
              <a:latin typeface="Calibri" pitchFamily="34" charset="0"/>
            </a:endParaRPr>
          </a:p>
          <a:p>
            <a:endParaRPr lang="fr-FR" altLang="fr-FR" sz="2000" b="1">
              <a:latin typeface="Calibri" pitchFamily="34" charset="0"/>
            </a:endParaRPr>
          </a:p>
          <a:p>
            <a:r>
              <a:rPr lang="fr-FR" altLang="fr-FR" sz="2000" b="1">
                <a:latin typeface="Calibri" pitchFamily="34" charset="0"/>
              </a:rPr>
              <a:t>Structuration du réseau en 2015</a:t>
            </a:r>
          </a:p>
          <a:p>
            <a:pPr>
              <a:buClr>
                <a:srgbClr val="EE0000"/>
              </a:buClr>
              <a:buFont typeface="Arial" pitchFamily="34" charset="0"/>
              <a:buChar char="•"/>
            </a:pPr>
            <a:r>
              <a:rPr lang="fr-FR" altLang="fr-FR">
                <a:latin typeface="Calibri" pitchFamily="34" charset="0"/>
              </a:rPr>
              <a:t>Déploiement de la mise à jour de la base e-schizo 2.0 (avril 2015), création d’un nouveau thésaurus plus lisible, mise à jour de la base en décembre 2015 (début des analyses longitudinales à 1 an)</a:t>
            </a:r>
          </a:p>
          <a:p>
            <a:pPr>
              <a:buClr>
                <a:srgbClr val="EE0000"/>
              </a:buClr>
              <a:buFont typeface="Arial" pitchFamily="34" charset="0"/>
              <a:buChar char="•"/>
            </a:pPr>
            <a:r>
              <a:rPr lang="fr-FR" altLang="fr-FR">
                <a:latin typeface="Calibri" pitchFamily="34" charset="0"/>
              </a:rPr>
              <a:t>Développement des collaborations inter-centres pour les projets d’analyse de la base FACE-SZ, 3 bourses FACE obtenues en 2015</a:t>
            </a:r>
          </a:p>
          <a:p>
            <a:pPr>
              <a:buClr>
                <a:srgbClr val="EE0000"/>
              </a:buClr>
              <a:buFont typeface="Arial" pitchFamily="34" charset="0"/>
              <a:buChar char="•"/>
            </a:pPr>
            <a:r>
              <a:rPr lang="fr-FR" altLang="fr-FR">
                <a:latin typeface="Calibri" pitchFamily="34" charset="0"/>
              </a:rPr>
              <a:t>Réunions de réflexions concernant les analyses inter-réseaux à venir</a:t>
            </a:r>
            <a:endParaRPr lang="fr-FR" altLang="fr-FR" b="1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5963" y="4730750"/>
            <a:ext cx="3016250" cy="754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Ins="72000">
            <a:spAutoFit/>
          </a:bodyPr>
          <a:lstStyle/>
          <a:p>
            <a:pPr marL="0" lvl="1">
              <a:buClr>
                <a:srgbClr val="FF0000"/>
              </a:buClr>
              <a:defRPr/>
            </a:pPr>
            <a:r>
              <a:rPr lang="fr-FR" sz="1500" b="1" dirty="0">
                <a:solidFill>
                  <a:srgbClr val="EE0000"/>
                </a:solidFill>
                <a:latin typeface="Calibri" charset="0"/>
                <a:ea typeface="ＭＳ Ｐゴシック" charset="0"/>
                <a:cs typeface="Tahoma" charset="0"/>
              </a:rPr>
              <a:t>Financements actuels par les ARS:</a:t>
            </a:r>
          </a:p>
          <a:p>
            <a:pPr marL="0" lvl="1">
              <a:buClr>
                <a:srgbClr val="FF0000"/>
              </a:buClr>
              <a:defRPr/>
            </a:pPr>
            <a:r>
              <a:rPr lang="fr-FR" sz="1400" dirty="0">
                <a:solidFill>
                  <a:srgbClr val="333333"/>
                </a:solidFill>
                <a:latin typeface="Calibri" charset="0"/>
                <a:ea typeface="ＭＳ Ｐゴシック" charset="0"/>
                <a:cs typeface="Tahoma" charset="0"/>
              </a:rPr>
              <a:t>Uniquement en IDF, Marseille et Strasbourg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7950" y="1127125"/>
            <a:ext cx="87852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latin typeface="Calibri" pitchFamily="34" charset="0"/>
              </a:rPr>
              <a:t>Publications </a:t>
            </a:r>
            <a:r>
              <a:rPr lang="fr-FR" sz="2000">
                <a:latin typeface="Calibri" pitchFamily="34" charset="0"/>
              </a:rPr>
              <a:t>(articles publiés ou acceptés pour publication)</a:t>
            </a:r>
          </a:p>
          <a:p>
            <a:pPr>
              <a:lnSpc>
                <a:spcPct val="150000"/>
              </a:lnSpc>
              <a:buClr>
                <a:srgbClr val="EE0000"/>
              </a:buClr>
              <a:buFont typeface="Arial" pitchFamily="34" charset="0"/>
              <a:buChar char="•"/>
            </a:pPr>
            <a:r>
              <a:rPr lang="fr-FR" sz="1600">
                <a:latin typeface="Calibri" pitchFamily="34" charset="0"/>
                <a:cs typeface="Calibri" pitchFamily="34" charset="0"/>
              </a:rPr>
              <a:t>Berna F. et al. Akathisia: prevalence and risk factors in a community-dwelling sample of patients with  schizophrenia. Results from the FACE-SZ dataset. </a:t>
            </a:r>
            <a:r>
              <a:rPr lang="fr-FR" sz="1600" b="1">
                <a:latin typeface="Calibri" pitchFamily="34" charset="0"/>
                <a:cs typeface="Calibri" pitchFamily="34" charset="0"/>
              </a:rPr>
              <a:t>Schiz Res </a:t>
            </a:r>
            <a:r>
              <a:rPr lang="fr-FR" sz="1600">
                <a:latin typeface="Calibri" pitchFamily="34" charset="0"/>
                <a:cs typeface="Calibri" pitchFamily="34" charset="0"/>
              </a:rPr>
              <a:t>2015.</a:t>
            </a:r>
          </a:p>
          <a:p>
            <a:pPr>
              <a:lnSpc>
                <a:spcPct val="150000"/>
              </a:lnSpc>
              <a:buClr>
                <a:srgbClr val="EE0000"/>
              </a:buClr>
              <a:buFont typeface="Arial" pitchFamily="34" charset="0"/>
              <a:buChar char="•"/>
            </a:pPr>
            <a:r>
              <a:rPr lang="fr-FR" sz="1600">
                <a:latin typeface="Calibri" pitchFamily="34" charset="0"/>
                <a:cs typeface="Calibri" pitchFamily="34" charset="0"/>
              </a:rPr>
              <a:t>Misdrahi D. et al. </a:t>
            </a:r>
            <a:r>
              <a:rPr lang="en-US" sz="1600">
                <a:latin typeface="Calibri" pitchFamily="34" charset="0"/>
                <a:cs typeface="Calibri" pitchFamily="34" charset="0"/>
              </a:rPr>
              <a:t>Determination of adherence profiles in schizophrenia using self-reported adherence: Results from the FACE-SZ data-set.</a:t>
            </a:r>
            <a:r>
              <a:rPr lang="fr-FR" sz="160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>
                <a:latin typeface="Calibri" pitchFamily="34" charset="0"/>
                <a:cs typeface="Calibri" pitchFamily="34" charset="0"/>
              </a:rPr>
              <a:t>J Clin Psy </a:t>
            </a:r>
            <a:r>
              <a:rPr lang="fr-FR" sz="1600">
                <a:latin typeface="Calibri" pitchFamily="34" charset="0"/>
                <a:cs typeface="Calibri" pitchFamily="34" charset="0"/>
              </a:rPr>
              <a:t>2015.</a:t>
            </a:r>
          </a:p>
          <a:p>
            <a:pPr>
              <a:lnSpc>
                <a:spcPct val="150000"/>
              </a:lnSpc>
              <a:buClr>
                <a:srgbClr val="EE0000"/>
              </a:buClr>
              <a:buFont typeface="Arial" pitchFamily="34" charset="0"/>
              <a:buChar char="•"/>
            </a:pPr>
            <a:r>
              <a:rPr lang="fr-FR" sz="1600">
                <a:latin typeface="Calibri" pitchFamily="34" charset="0"/>
                <a:cs typeface="Calibri" pitchFamily="34" charset="0"/>
              </a:rPr>
              <a:t>Godin O. et al. Metabolic syndrome, abdominal obesity and hyperuricemia in schizophrenia: Results from the FACE-SZ cohort. </a:t>
            </a:r>
            <a:r>
              <a:rPr lang="fr-FR" sz="1600" b="1">
                <a:latin typeface="Calibri" pitchFamily="34" charset="0"/>
                <a:cs typeface="Calibri" pitchFamily="34" charset="0"/>
              </a:rPr>
              <a:t>Schiz Re</a:t>
            </a:r>
            <a:r>
              <a:rPr lang="fr-FR" sz="1600">
                <a:latin typeface="Calibri" pitchFamily="34" charset="0"/>
                <a:cs typeface="Calibri" pitchFamily="34" charset="0"/>
              </a:rPr>
              <a:t>s 2015.</a:t>
            </a:r>
          </a:p>
          <a:p>
            <a:pPr>
              <a:lnSpc>
                <a:spcPct val="150000"/>
              </a:lnSpc>
              <a:buClr>
                <a:srgbClr val="EE0000"/>
              </a:buClr>
              <a:buFont typeface="Arial" pitchFamily="34" charset="0"/>
              <a:buChar char="•"/>
            </a:pPr>
            <a:r>
              <a:rPr lang="fr-FR" sz="1600">
                <a:latin typeface="Calibri" pitchFamily="34" charset="0"/>
                <a:cs typeface="Calibri" pitchFamily="34" charset="0"/>
              </a:rPr>
              <a:t>Fond G. et al. </a:t>
            </a:r>
            <a:r>
              <a:rPr lang="en-US" sz="1600">
                <a:latin typeface="Calibri" pitchFamily="34" charset="0"/>
                <a:cs typeface="Calibri" pitchFamily="34" charset="0"/>
              </a:rPr>
              <a:t>Medication and aggressiveness in real-world schizophrenia. Results from the FACE-SZ dataset. </a:t>
            </a:r>
            <a:r>
              <a:rPr lang="en-US" sz="1600" b="1">
                <a:latin typeface="Calibri" pitchFamily="34" charset="0"/>
                <a:cs typeface="Calibri" pitchFamily="34" charset="0"/>
              </a:rPr>
              <a:t>Psychopharm</a:t>
            </a:r>
            <a:r>
              <a:rPr lang="en-US" sz="1600">
                <a:latin typeface="Calibri" pitchFamily="34" charset="0"/>
                <a:cs typeface="Calibri" pitchFamily="34" charset="0"/>
              </a:rPr>
              <a:t> 2015.</a:t>
            </a:r>
            <a:endParaRPr lang="fr-FR" sz="16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rgbClr val="EE0000"/>
              </a:buClr>
              <a:buFont typeface="Arial" pitchFamily="34" charset="0"/>
              <a:buChar char="•"/>
            </a:pPr>
            <a:r>
              <a:rPr lang="fr-FR" sz="1600">
                <a:latin typeface="Calibri" pitchFamily="34" charset="0"/>
                <a:cs typeface="Calibri" pitchFamily="34" charset="0"/>
              </a:rPr>
              <a:t>Fond G et al. </a:t>
            </a:r>
            <a:r>
              <a:rPr lang="en-US" sz="1600">
                <a:latin typeface="Calibri" pitchFamily="34" charset="0"/>
                <a:cs typeface="Calibri" pitchFamily="34" charset="0"/>
              </a:rPr>
              <a:t>Peripheral sub-inflammation is associated with antidepressant consumption in schizophrenia. Results from the multi-center FACE-SZ data set. </a:t>
            </a:r>
            <a:r>
              <a:rPr lang="en-US" sz="1600" b="1">
                <a:latin typeface="Calibri" pitchFamily="34" charset="0"/>
                <a:cs typeface="Calibri" pitchFamily="34" charset="0"/>
              </a:rPr>
              <a:t>Journ Aff Dis </a:t>
            </a:r>
            <a:r>
              <a:rPr lang="en-US" sz="1600">
                <a:latin typeface="Calibri" pitchFamily="34" charset="0"/>
                <a:cs typeface="Calibri" pitchFamily="34" charset="0"/>
              </a:rPr>
              <a:t>2015.</a:t>
            </a:r>
            <a:endParaRPr lang="fr-FR" sz="16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rgbClr val="EE0000"/>
              </a:buClr>
              <a:buFont typeface="Arial" pitchFamily="34" charset="0"/>
              <a:buChar char="•"/>
            </a:pPr>
            <a:r>
              <a:rPr lang="fr-FR" sz="1600">
                <a:latin typeface="Calibri" pitchFamily="34" charset="0"/>
                <a:cs typeface="Calibri" pitchFamily="34" charset="0"/>
              </a:rPr>
              <a:t>Schürhoff F et al. A National network of schizophrenia expert centres: An innovative tool to bridge the research-practice gap. </a:t>
            </a:r>
            <a:r>
              <a:rPr lang="fr-FR" sz="1600" b="1">
                <a:latin typeface="Calibri" pitchFamily="34" charset="0"/>
                <a:cs typeface="Calibri" pitchFamily="34" charset="0"/>
              </a:rPr>
              <a:t>Eur Psychiatry </a:t>
            </a:r>
            <a:r>
              <a:rPr lang="fr-FR" sz="1600">
                <a:latin typeface="Calibri" pitchFamily="34" charset="0"/>
                <a:cs typeface="Calibri" pitchFamily="34" charset="0"/>
              </a:rPr>
              <a:t>2015.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4925" y="42863"/>
            <a:ext cx="9036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/>
            <a:r>
              <a:rPr lang="fr-FR" sz="2400" b="1">
                <a:solidFill>
                  <a:srgbClr val="EE0000"/>
                </a:solidFill>
                <a:latin typeface="Calibri" pitchFamily="34" charset="0"/>
                <a:cs typeface="Tahoma" pitchFamily="34" charset="0"/>
              </a:rPr>
              <a:t>Réseau des Centres Experts FondaMental pour la schizophrénie: exemples de production scientifique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388" y="1557338"/>
            <a:ext cx="82804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EE0000"/>
              </a:buClr>
              <a:buFont typeface="Arial" pitchFamily="34" charset="0"/>
              <a:buChar char="•"/>
            </a:pPr>
            <a:r>
              <a:rPr lang="fr-FR">
                <a:latin typeface="Calibri" pitchFamily="34" charset="0"/>
                <a:cs typeface="Arial" pitchFamily="34" charset="0"/>
              </a:rPr>
              <a:t>Projet de validation médico-économique de groupes de remédiation selon la méthode Twamley (PREM 2015) (D Capdevielle, Montpellier).</a:t>
            </a:r>
          </a:p>
          <a:p>
            <a:pPr marL="285750" indent="-285750">
              <a:buClr>
                <a:srgbClr val="EE0000"/>
              </a:buClr>
              <a:buFont typeface="Arial" pitchFamily="34" charset="0"/>
              <a:buChar char="•"/>
            </a:pPr>
            <a:r>
              <a:rPr lang="fr-FR">
                <a:latin typeface="Calibri" pitchFamily="34" charset="0"/>
                <a:cs typeface="Arial" pitchFamily="34" charset="0"/>
              </a:rPr>
              <a:t>Poursuite du projet cognition sociale EVACO (E Brunet, PHRC 2011): fin des inclusions V0 en décembre 2015</a:t>
            </a:r>
          </a:p>
          <a:p>
            <a:pPr marL="285750" indent="-285750">
              <a:buClr>
                <a:srgbClr val="EE0000"/>
              </a:buClr>
              <a:buFont typeface="Arial" pitchFamily="34" charset="0"/>
              <a:buChar char="•"/>
            </a:pPr>
            <a:r>
              <a:rPr lang="fr-FR">
                <a:latin typeface="Calibri" pitchFamily="34" charset="0"/>
                <a:cs typeface="Arial" pitchFamily="34" charset="0"/>
              </a:rPr>
              <a:t>Poursuite du projet « Génétique de la schizophrénie : identification de variants rares du gène CADPS » (F Schurhoff, Prix Henri Rousset 2012) : 214 inclusions (objectif d</a:t>
            </a:r>
            <a:r>
              <a:rPr lang="fr-FR" altLang="fr-FR">
                <a:latin typeface="Calibri" pitchFamily="34" charset="0"/>
                <a:cs typeface="Arial" pitchFamily="34" charset="0"/>
              </a:rPr>
              <a:t>’</a:t>
            </a:r>
            <a:r>
              <a:rPr lang="fr-FR">
                <a:latin typeface="Calibri" pitchFamily="34" charset="0"/>
                <a:cs typeface="Arial" pitchFamily="34" charset="0"/>
              </a:rPr>
              <a:t>étape atteint)</a:t>
            </a:r>
          </a:p>
          <a:p>
            <a:pPr marL="285750" indent="-285750">
              <a:buClr>
                <a:srgbClr val="EE0000"/>
              </a:buClr>
              <a:buFont typeface="Arial" pitchFamily="34" charset="0"/>
              <a:buChar char="•"/>
            </a:pPr>
            <a:r>
              <a:rPr lang="fr-FR">
                <a:latin typeface="Calibri" pitchFamily="34" charset="0"/>
                <a:cs typeface="Arial" pitchFamily="34" charset="0"/>
              </a:rPr>
              <a:t>Projet « Immuno Génétique, Inflammation, Retro-Virus, Environnement : de l'étiopathogénie des troubles psychotiques aux modères animaux » (R Tamouza, i-GIVE, ANR 2013, FRM 2015)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925" y="77788"/>
            <a:ext cx="9036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2400" b="1">
                <a:solidFill>
                  <a:srgbClr val="EE0000"/>
                </a:solidFill>
                <a:latin typeface="Calibri" pitchFamily="34" charset="0"/>
                <a:cs typeface="Tahoma" pitchFamily="34" charset="0"/>
              </a:rPr>
              <a:t>Les Centres Experts FondaMental pour la schizophrénie : </a:t>
            </a:r>
          </a:p>
          <a:p>
            <a:r>
              <a:rPr lang="fr-FR" altLang="fr-FR" sz="2400" b="1">
                <a:solidFill>
                  <a:srgbClr val="EE0000"/>
                </a:solidFill>
                <a:latin typeface="Calibri" pitchFamily="34" charset="0"/>
                <a:cs typeface="Tahoma" pitchFamily="34" charset="0"/>
              </a:rPr>
              <a:t>projets adossés aux CESZ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4925" y="44450"/>
            <a:ext cx="903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2400" b="1">
                <a:solidFill>
                  <a:srgbClr val="EE0000"/>
                </a:solidFill>
                <a:latin typeface="Calibri" pitchFamily="34" charset="0"/>
                <a:cs typeface="Tahoma" pitchFamily="34" charset="0"/>
              </a:rPr>
              <a:t>Les Centres Experts FondaMental pour la schizophrénie:</a:t>
            </a:r>
          </a:p>
          <a:p>
            <a:r>
              <a:rPr lang="fr-FR" altLang="fr-FR" sz="2400" b="1">
                <a:solidFill>
                  <a:srgbClr val="EE0000"/>
                </a:solidFill>
                <a:latin typeface="Calibri" pitchFamily="34" charset="0"/>
                <a:cs typeface="Tahoma" pitchFamily="34" charset="0"/>
              </a:rPr>
              <a:t>actions de communication auprès des partenaires de soins en 2015</a:t>
            </a:r>
          </a:p>
        </p:txBody>
      </p:sp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49225" y="1177925"/>
            <a:ext cx="832167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EE0000"/>
              </a:buClr>
              <a:buFont typeface="Arial" pitchFamily="34" charset="0"/>
              <a:buChar char="•"/>
            </a:pPr>
            <a:r>
              <a:rPr lang="fr-FR">
                <a:latin typeface="Calibri" pitchFamily="34" charset="0"/>
                <a:cs typeface="Arial" pitchFamily="34" charset="0"/>
              </a:rPr>
              <a:t>Interventions dans les CHU, les CHS et les cliniques sur l</a:t>
            </a:r>
            <a:r>
              <a:rPr lang="fr-FR" altLang="fr-FR">
                <a:latin typeface="Calibri" pitchFamily="34" charset="0"/>
                <a:cs typeface="Arial" pitchFamily="34" charset="0"/>
              </a:rPr>
              <a:t>’</a:t>
            </a:r>
            <a:r>
              <a:rPr lang="fr-FR">
                <a:latin typeface="Calibri" pitchFamily="34" charset="0"/>
                <a:cs typeface="Arial" pitchFamily="34" charset="0"/>
              </a:rPr>
              <a:t>ensemble du territoire</a:t>
            </a:r>
          </a:p>
          <a:p>
            <a:pPr marL="285750" indent="-285750">
              <a:spcBef>
                <a:spcPts val="600"/>
              </a:spcBef>
              <a:buClr>
                <a:srgbClr val="EE0000"/>
              </a:buClr>
              <a:buFont typeface="Arial" pitchFamily="34" charset="0"/>
              <a:buChar char="•"/>
            </a:pPr>
            <a:r>
              <a:rPr lang="fr-FR">
                <a:latin typeface="Calibri" pitchFamily="34" charset="0"/>
                <a:cs typeface="Arial" pitchFamily="34" charset="0"/>
              </a:rPr>
              <a:t>Rencontre avec les associations (UNAFAM départementales, association schizo-oui, association PROMESSE)</a:t>
            </a:r>
          </a:p>
          <a:p>
            <a:pPr marL="285750" indent="-285750">
              <a:spcBef>
                <a:spcPts val="600"/>
              </a:spcBef>
              <a:buClr>
                <a:srgbClr val="EE0000"/>
              </a:buClr>
              <a:buFont typeface="Arial" pitchFamily="34" charset="0"/>
              <a:buChar char="•"/>
            </a:pPr>
            <a:r>
              <a:rPr lang="fr-FR">
                <a:latin typeface="Calibri" pitchFamily="34" charset="0"/>
                <a:cs typeface="Arial" pitchFamily="34" charset="0"/>
              </a:rPr>
              <a:t>Collaboration bilatérale avec les réseaux de soins (groupes PROFAMILLE pour la psychoéducation des familles)</a:t>
            </a:r>
          </a:p>
          <a:p>
            <a:pPr marL="285750" indent="-285750">
              <a:spcBef>
                <a:spcPts val="600"/>
              </a:spcBef>
              <a:buClr>
                <a:srgbClr val="EE0000"/>
              </a:buClr>
              <a:buFont typeface="Arial" pitchFamily="34" charset="0"/>
              <a:buChar char="•"/>
            </a:pPr>
            <a:r>
              <a:rPr lang="fr-FR">
                <a:latin typeface="Calibri" pitchFamily="34" charset="0"/>
                <a:cs typeface="Arial" pitchFamily="34" charset="0"/>
              </a:rPr>
              <a:t>Déploiement d</a:t>
            </a:r>
            <a:r>
              <a:rPr lang="fr-FR" altLang="fr-FR">
                <a:latin typeface="Calibri" pitchFamily="34" charset="0"/>
                <a:cs typeface="Arial" pitchFamily="34" charset="0"/>
              </a:rPr>
              <a:t>’</a:t>
            </a:r>
            <a:r>
              <a:rPr lang="fr-FR">
                <a:latin typeface="Calibri" pitchFamily="34" charset="0"/>
                <a:cs typeface="Arial" pitchFamily="34" charset="0"/>
              </a:rPr>
              <a:t>une évaluation du handicap par l</a:t>
            </a:r>
            <a:r>
              <a:rPr lang="fr-FR" altLang="fr-FR">
                <a:latin typeface="Calibri" pitchFamily="34" charset="0"/>
                <a:cs typeface="Arial" pitchFamily="34" charset="0"/>
              </a:rPr>
              <a:t>’</a:t>
            </a:r>
            <a:r>
              <a:rPr lang="fr-FR">
                <a:latin typeface="Calibri" pitchFamily="34" charset="0"/>
                <a:cs typeface="Arial" pitchFamily="34" charset="0"/>
              </a:rPr>
              <a:t>entourage (EPHP) dans le but de développer des partenariats MDPH</a:t>
            </a:r>
          </a:p>
          <a:p>
            <a:pPr marL="285750" indent="-285750">
              <a:buFont typeface="Arial" pitchFamily="34" charset="0"/>
              <a:buChar char="•"/>
            </a:pPr>
            <a:endParaRPr lang="fr-FR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357563"/>
            <a:ext cx="41227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6513" y="3162300"/>
            <a:ext cx="424815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ea typeface="Tahoma" pitchFamily="34" charset="0"/>
              <a:cs typeface="Calibri"/>
            </a:endParaRPr>
          </a:p>
        </p:txBody>
      </p:sp>
      <p:sp>
        <p:nvSpPr>
          <p:cNvPr id="26626" name="Text Box 27"/>
          <p:cNvSpPr txBox="1">
            <a:spLocks noChangeArrowheads="1"/>
          </p:cNvSpPr>
          <p:nvPr/>
        </p:nvSpPr>
        <p:spPr bwMode="auto">
          <a:xfrm>
            <a:off x="0" y="981075"/>
            <a:ext cx="8956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>
                <a:solidFill>
                  <a:srgbClr val="333333"/>
                </a:solidFill>
                <a:latin typeface="Calibri" pitchFamily="34" charset="0"/>
              </a:rPr>
              <a:t>Chevreul et al, The cost of mental disorders in France. Eur Neuropsychopharmacol. 2013</a:t>
            </a:r>
          </a:p>
        </p:txBody>
      </p:sp>
      <p:grpSp>
        <p:nvGrpSpPr>
          <p:cNvPr id="26627" name="Groupe 27"/>
          <p:cNvGrpSpPr>
            <a:grpSpLocks/>
          </p:cNvGrpSpPr>
          <p:nvPr/>
        </p:nvGrpSpPr>
        <p:grpSpPr bwMode="auto">
          <a:xfrm>
            <a:off x="-50800" y="3233738"/>
            <a:ext cx="4406900" cy="2674937"/>
            <a:chOff x="1778556" y="1285860"/>
            <a:chExt cx="4453929" cy="2942649"/>
          </a:xfrm>
        </p:grpSpPr>
        <p:sp>
          <p:nvSpPr>
            <p:cNvPr id="29" name="Secteurs 28"/>
            <p:cNvSpPr/>
            <p:nvPr/>
          </p:nvSpPr>
          <p:spPr>
            <a:xfrm>
              <a:off x="2721967" y="1718962"/>
              <a:ext cx="2514160" cy="2443184"/>
            </a:xfrm>
            <a:prstGeom prst="pie">
              <a:avLst>
                <a:gd name="adj1" fmla="val 4718084"/>
                <a:gd name="adj2" fmla="val 16200000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black"/>
                </a:solidFill>
                <a:ea typeface="Tahoma" pitchFamily="34" charset="0"/>
                <a:cs typeface="Calibri"/>
              </a:endParaRPr>
            </a:p>
          </p:txBody>
        </p:sp>
        <p:sp>
          <p:nvSpPr>
            <p:cNvPr id="30" name="Secteurs 29"/>
            <p:cNvSpPr/>
            <p:nvPr/>
          </p:nvSpPr>
          <p:spPr>
            <a:xfrm rot="10141187">
              <a:off x="2741221" y="1736426"/>
              <a:ext cx="2424311" cy="2457155"/>
            </a:xfrm>
            <a:prstGeom prst="pie">
              <a:avLst>
                <a:gd name="adj1" fmla="val 9545148"/>
                <a:gd name="adj2" fmla="val 1620000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black"/>
                </a:solidFill>
                <a:ea typeface="Tahoma" pitchFamily="34" charset="0"/>
                <a:cs typeface="Calibri"/>
              </a:endParaRPr>
            </a:p>
          </p:txBody>
        </p:sp>
        <p:sp>
          <p:nvSpPr>
            <p:cNvPr id="31" name="Secteurs 30"/>
            <p:cNvSpPr/>
            <p:nvPr/>
          </p:nvSpPr>
          <p:spPr>
            <a:xfrm rot="6639214">
              <a:off x="2715308" y="1751009"/>
              <a:ext cx="2513040" cy="2441960"/>
            </a:xfrm>
            <a:prstGeom prst="pie">
              <a:avLst>
                <a:gd name="adj1" fmla="val 9537944"/>
                <a:gd name="adj2" fmla="val 12977956"/>
              </a:avLst>
            </a:prstGeom>
            <a:solidFill>
              <a:srgbClr val="FF451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black"/>
                </a:solidFill>
                <a:ea typeface="Tahoma" pitchFamily="34" charset="0"/>
                <a:cs typeface="Calibri"/>
              </a:endParaRPr>
            </a:p>
          </p:txBody>
        </p:sp>
        <p:sp>
          <p:nvSpPr>
            <p:cNvPr id="26645" name="Text Box 19"/>
            <p:cNvSpPr txBox="1">
              <a:spLocks noChangeArrowheads="1"/>
            </p:cNvSpPr>
            <p:nvPr/>
          </p:nvSpPr>
          <p:spPr bwMode="auto">
            <a:xfrm>
              <a:off x="2786780" y="2714399"/>
              <a:ext cx="1001552" cy="37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>
                  <a:solidFill>
                    <a:srgbClr val="FFFF66"/>
                  </a:solidFill>
                  <a:latin typeface="Calibri" pitchFamily="34" charset="0"/>
                </a:rPr>
                <a:t>41,8 Md£</a:t>
              </a:r>
            </a:p>
          </p:txBody>
        </p:sp>
        <p:sp>
          <p:nvSpPr>
            <p:cNvPr id="26646" name="Text Box 17"/>
            <p:cNvSpPr txBox="1">
              <a:spLocks noChangeArrowheads="1"/>
            </p:cNvSpPr>
            <p:nvPr/>
          </p:nvSpPr>
          <p:spPr bwMode="auto">
            <a:xfrm>
              <a:off x="3928520" y="2071731"/>
              <a:ext cx="1001552" cy="37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Calibri" pitchFamily="34" charset="0"/>
                </a:rPr>
                <a:t>12,5 Md£</a:t>
              </a:r>
            </a:p>
          </p:txBody>
        </p:sp>
        <p:sp>
          <p:nvSpPr>
            <p:cNvPr id="26647" name="Text Box 18"/>
            <p:cNvSpPr txBox="1">
              <a:spLocks noChangeArrowheads="1"/>
            </p:cNvSpPr>
            <p:nvPr/>
          </p:nvSpPr>
          <p:spPr bwMode="auto">
            <a:xfrm>
              <a:off x="4072308" y="2988581"/>
              <a:ext cx="954568" cy="37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Calibri" pitchFamily="34" charset="0"/>
                </a:rPr>
                <a:t>23,1Md£</a:t>
              </a:r>
            </a:p>
          </p:txBody>
        </p:sp>
        <p:sp>
          <p:nvSpPr>
            <p:cNvPr id="26648" name="Text Box 20"/>
            <p:cNvSpPr txBox="1">
              <a:spLocks noChangeArrowheads="1"/>
            </p:cNvSpPr>
            <p:nvPr/>
          </p:nvSpPr>
          <p:spPr bwMode="auto">
            <a:xfrm>
              <a:off x="3000749" y="1285860"/>
              <a:ext cx="1701439" cy="440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rgbClr val="1F497D"/>
                  </a:solidFill>
                  <a:latin typeface="Calibri" pitchFamily="34" charset="0"/>
                </a:rPr>
                <a:t>UK: 77,4 Md £</a:t>
              </a:r>
            </a:p>
          </p:txBody>
        </p:sp>
        <p:sp>
          <p:nvSpPr>
            <p:cNvPr id="26649" name="Rectangle 35"/>
            <p:cNvSpPr>
              <a:spLocks noChangeArrowheads="1"/>
            </p:cNvSpPr>
            <p:nvPr/>
          </p:nvSpPr>
          <p:spPr bwMode="auto">
            <a:xfrm>
              <a:off x="4644088" y="1572266"/>
              <a:ext cx="1354148" cy="576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solidFill>
                    <a:srgbClr val="404040"/>
                  </a:solidFill>
                  <a:latin typeface="Calibri" pitchFamily="34" charset="0"/>
                  <a:cs typeface="Tahoma" pitchFamily="34" charset="0"/>
                </a:rPr>
                <a:t>Sanitaire</a:t>
              </a:r>
            </a:p>
            <a:p>
              <a:r>
                <a:rPr lang="fr-FR" sz="1400" b="1">
                  <a:solidFill>
                    <a:srgbClr val="404040"/>
                  </a:solidFill>
                  <a:latin typeface="Calibri" pitchFamily="34" charset="0"/>
                  <a:cs typeface="Tahoma" pitchFamily="34" charset="0"/>
                </a:rPr>
                <a:t>    et social</a:t>
              </a:r>
            </a:p>
          </p:txBody>
        </p:sp>
        <p:sp>
          <p:nvSpPr>
            <p:cNvPr id="26650" name="Rectangle 36"/>
            <p:cNvSpPr>
              <a:spLocks noChangeArrowheads="1"/>
            </p:cNvSpPr>
            <p:nvPr/>
          </p:nvSpPr>
          <p:spPr bwMode="auto">
            <a:xfrm>
              <a:off x="4878545" y="3213864"/>
              <a:ext cx="1353940" cy="575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fr-FR" sz="1400" b="1">
                  <a:solidFill>
                    <a:srgbClr val="404040"/>
                  </a:solidFill>
                  <a:latin typeface="Calibri" pitchFamily="34" charset="0"/>
                </a:rPr>
                <a:t>Perte de productivité</a:t>
              </a:r>
            </a:p>
          </p:txBody>
        </p:sp>
        <p:sp>
          <p:nvSpPr>
            <p:cNvPr id="26651" name="Rectangle 37"/>
            <p:cNvSpPr>
              <a:spLocks noChangeArrowheads="1"/>
            </p:cNvSpPr>
            <p:nvPr/>
          </p:nvSpPr>
          <p:spPr bwMode="auto">
            <a:xfrm>
              <a:off x="1778556" y="2321464"/>
              <a:ext cx="1017002" cy="81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fr-FR" sz="1400" b="1">
                  <a:solidFill>
                    <a:srgbClr val="404040"/>
                  </a:solidFill>
                  <a:latin typeface="Calibri" pitchFamily="34" charset="0"/>
                </a:rPr>
                <a:t>Perte de qualité de vie</a:t>
              </a:r>
            </a:p>
          </p:txBody>
        </p:sp>
      </p:grpSp>
      <p:sp>
        <p:nvSpPr>
          <p:cNvPr id="26628" name="Rectangle 17"/>
          <p:cNvSpPr>
            <a:spLocks noChangeArrowheads="1"/>
          </p:cNvSpPr>
          <p:nvPr/>
        </p:nvSpPr>
        <p:spPr bwMode="auto">
          <a:xfrm>
            <a:off x="-100013" y="-1588"/>
            <a:ext cx="92440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/>
            <a:r>
              <a:rPr lang="fr-FR" sz="2400" b="1">
                <a:solidFill>
                  <a:srgbClr val="EE0000"/>
                </a:solidFill>
                <a:latin typeface="Calibri" pitchFamily="34" charset="0"/>
              </a:rPr>
              <a:t>Les maladies mentales : fournir des données aux décideurs</a:t>
            </a:r>
          </a:p>
          <a:p>
            <a:pPr marL="95250"/>
            <a:r>
              <a:rPr lang="fr-FR">
                <a:solidFill>
                  <a:srgbClr val="EE0000"/>
                </a:solidFill>
                <a:latin typeface="Calibri" pitchFamily="34" charset="0"/>
                <a:cs typeface="Tahoma" pitchFamily="34" charset="0"/>
              </a:rPr>
              <a:t>Un enjeu de santé publique coûteux pour l</a:t>
            </a:r>
            <a:r>
              <a:rPr lang="fr-FR" altLang="fr-FR">
                <a:solidFill>
                  <a:srgbClr val="EE0000"/>
                </a:solidFill>
                <a:latin typeface="Calibri" pitchFamily="34" charset="0"/>
                <a:cs typeface="Tahoma" pitchFamily="34" charset="0"/>
              </a:rPr>
              <a:t>’</a:t>
            </a:r>
            <a:r>
              <a:rPr lang="fr-FR">
                <a:solidFill>
                  <a:srgbClr val="EE0000"/>
                </a:solidFill>
                <a:latin typeface="Calibri" pitchFamily="34" charset="0"/>
                <a:cs typeface="Tahoma" pitchFamily="34" charset="0"/>
              </a:rPr>
              <a:t>économie française</a:t>
            </a:r>
          </a:p>
        </p:txBody>
      </p:sp>
      <p:graphicFrame>
        <p:nvGraphicFramePr>
          <p:cNvPr id="26629" name="Object 2"/>
          <p:cNvGraphicFramePr>
            <a:graphicFrameLocks noChangeAspect="1"/>
          </p:cNvGraphicFramePr>
          <p:nvPr/>
        </p:nvGraphicFramePr>
        <p:xfrm>
          <a:off x="3730625" y="1474788"/>
          <a:ext cx="4856163" cy="3375025"/>
        </p:xfrm>
        <a:graphic>
          <a:graphicData uri="http://schemas.openxmlformats.org/presentationml/2006/ole">
            <p:oleObj spid="_x0000_s26629" name="Feuille de calcul" r:id="rId3" imgW="9550400" imgH="6642100" progId="Excel.Sheet.8">
              <p:embed/>
            </p:oleObj>
          </a:graphicData>
        </a:graphic>
      </p:graphicFrame>
      <p:sp>
        <p:nvSpPr>
          <p:cNvPr id="26630" name="Text Box 5"/>
          <p:cNvSpPr txBox="1">
            <a:spLocks noChangeAspect="1" noChangeArrowheads="1"/>
          </p:cNvSpPr>
          <p:nvPr/>
        </p:nvSpPr>
        <p:spPr bwMode="auto">
          <a:xfrm>
            <a:off x="2311400" y="2393950"/>
            <a:ext cx="31527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fr-FR" sz="1600" b="1">
                <a:solidFill>
                  <a:srgbClr val="1F497D"/>
                </a:solidFill>
                <a:latin typeface="Calibri" pitchFamily="34" charset="0"/>
              </a:rPr>
              <a:t>Perte de qualité de vie</a:t>
            </a:r>
          </a:p>
          <a:p>
            <a:pPr algn="ctr">
              <a:spcBef>
                <a:spcPct val="30000"/>
              </a:spcBef>
            </a:pPr>
            <a:r>
              <a:rPr lang="fr-FR" sz="1600">
                <a:solidFill>
                  <a:srgbClr val="CC0000"/>
                </a:solidFill>
                <a:latin typeface="Calibri" pitchFamily="34" charset="0"/>
              </a:rPr>
              <a:t>65,1 Md €</a:t>
            </a:r>
          </a:p>
        </p:txBody>
      </p:sp>
      <p:sp>
        <p:nvSpPr>
          <p:cNvPr id="26631" name="Text Box 6"/>
          <p:cNvSpPr txBox="1">
            <a:spLocks noChangeAspect="1" noChangeArrowheads="1"/>
          </p:cNvSpPr>
          <p:nvPr/>
        </p:nvSpPr>
        <p:spPr bwMode="auto">
          <a:xfrm>
            <a:off x="5527675" y="1304925"/>
            <a:ext cx="31527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fr-FR" sz="1600" b="1">
                <a:solidFill>
                  <a:srgbClr val="1F497D"/>
                </a:solidFill>
                <a:latin typeface="Calibri" pitchFamily="34" charset="0"/>
              </a:rPr>
              <a:t>Sanitaire</a:t>
            </a:r>
          </a:p>
          <a:p>
            <a:pPr algn="ctr">
              <a:spcBef>
                <a:spcPct val="30000"/>
              </a:spcBef>
            </a:pPr>
            <a:r>
              <a:rPr lang="fr-FR" sz="1600">
                <a:solidFill>
                  <a:srgbClr val="CC0000"/>
                </a:solidFill>
                <a:latin typeface="Calibri" pitchFamily="34" charset="0"/>
              </a:rPr>
              <a:t>13,4 Md €</a:t>
            </a:r>
          </a:p>
        </p:txBody>
      </p:sp>
      <p:sp>
        <p:nvSpPr>
          <p:cNvPr id="26632" name="Text Box 7"/>
          <p:cNvSpPr txBox="1">
            <a:spLocks noChangeAspect="1" noChangeArrowheads="1"/>
          </p:cNvSpPr>
          <p:nvPr/>
        </p:nvSpPr>
        <p:spPr bwMode="auto">
          <a:xfrm>
            <a:off x="6588125" y="1955800"/>
            <a:ext cx="31527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fr-FR" sz="1600" b="1">
                <a:solidFill>
                  <a:srgbClr val="1F497D"/>
                </a:solidFill>
                <a:latin typeface="Calibri" pitchFamily="34" charset="0"/>
              </a:rPr>
              <a:t>Social et médico-social</a:t>
            </a:r>
          </a:p>
          <a:p>
            <a:pPr algn="ctr">
              <a:spcBef>
                <a:spcPct val="30000"/>
              </a:spcBef>
            </a:pPr>
            <a:r>
              <a:rPr lang="fr-FR" sz="1600">
                <a:solidFill>
                  <a:srgbClr val="CC0000"/>
                </a:solidFill>
                <a:latin typeface="Calibri" pitchFamily="34" charset="0"/>
              </a:rPr>
              <a:t>6,3 Md €</a:t>
            </a:r>
          </a:p>
        </p:txBody>
      </p:sp>
      <p:sp>
        <p:nvSpPr>
          <p:cNvPr id="26633" name="Text Box 8"/>
          <p:cNvSpPr txBox="1">
            <a:spLocks noChangeAspect="1" noChangeArrowheads="1"/>
          </p:cNvSpPr>
          <p:nvPr/>
        </p:nvSpPr>
        <p:spPr bwMode="auto">
          <a:xfrm>
            <a:off x="6997700" y="3973513"/>
            <a:ext cx="234791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fr-FR" sz="1600" b="1">
                <a:solidFill>
                  <a:srgbClr val="1F497D"/>
                </a:solidFill>
                <a:latin typeface="Calibri" pitchFamily="34" charset="0"/>
              </a:rPr>
              <a:t>Perte de productivité</a:t>
            </a:r>
          </a:p>
          <a:p>
            <a:pPr algn="ctr">
              <a:spcBef>
                <a:spcPct val="30000"/>
              </a:spcBef>
            </a:pPr>
            <a:r>
              <a:rPr lang="fr-FR" sz="1600">
                <a:solidFill>
                  <a:srgbClr val="CC0000"/>
                </a:solidFill>
                <a:latin typeface="Calibri" pitchFamily="34" charset="0"/>
              </a:rPr>
              <a:t>24,4 Md €</a:t>
            </a:r>
          </a:p>
        </p:txBody>
      </p:sp>
      <p:sp>
        <p:nvSpPr>
          <p:cNvPr id="26634" name="Text Box 9"/>
          <p:cNvSpPr txBox="1">
            <a:spLocks noChangeAspect="1" noChangeArrowheads="1"/>
          </p:cNvSpPr>
          <p:nvPr/>
        </p:nvSpPr>
        <p:spPr bwMode="auto">
          <a:xfrm>
            <a:off x="5033963" y="3235325"/>
            <a:ext cx="1123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FAE460"/>
                </a:solidFill>
                <a:latin typeface="Calibri" pitchFamily="34" charset="0"/>
              </a:rPr>
              <a:t>59.6%</a:t>
            </a:r>
          </a:p>
        </p:txBody>
      </p:sp>
      <p:sp>
        <p:nvSpPr>
          <p:cNvPr id="25" name="Text Box 10"/>
          <p:cNvSpPr txBox="1">
            <a:spLocks noChangeAspect="1" noChangeArrowheads="1"/>
          </p:cNvSpPr>
          <p:nvPr/>
        </p:nvSpPr>
        <p:spPr bwMode="auto">
          <a:xfrm>
            <a:off x="6588125" y="3271838"/>
            <a:ext cx="1038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FAE4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22,3%</a:t>
            </a:r>
          </a:p>
        </p:txBody>
      </p:sp>
      <p:sp>
        <p:nvSpPr>
          <p:cNvPr id="26636" name="Text Box 11"/>
          <p:cNvSpPr txBox="1">
            <a:spLocks noChangeAspect="1" noChangeArrowheads="1"/>
          </p:cNvSpPr>
          <p:nvPr/>
        </p:nvSpPr>
        <p:spPr bwMode="auto">
          <a:xfrm>
            <a:off x="6702425" y="2514600"/>
            <a:ext cx="862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FAE460"/>
                </a:solidFill>
                <a:latin typeface="Calibri" pitchFamily="34" charset="0"/>
              </a:rPr>
              <a:t>5,8%</a:t>
            </a:r>
          </a:p>
        </p:txBody>
      </p:sp>
      <p:sp>
        <p:nvSpPr>
          <p:cNvPr id="26637" name="Text Box 12"/>
          <p:cNvSpPr txBox="1">
            <a:spLocks noChangeAspect="1" noChangeArrowheads="1"/>
          </p:cNvSpPr>
          <p:nvPr/>
        </p:nvSpPr>
        <p:spPr bwMode="auto">
          <a:xfrm>
            <a:off x="6105525" y="2079625"/>
            <a:ext cx="1035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FAE460"/>
                </a:solidFill>
                <a:latin typeface="Calibri" pitchFamily="34" charset="0"/>
              </a:rPr>
              <a:t>12,3%</a:t>
            </a:r>
          </a:p>
        </p:txBody>
      </p:sp>
      <p:sp>
        <p:nvSpPr>
          <p:cNvPr id="26638" name="Text Box 13"/>
          <p:cNvSpPr txBox="1">
            <a:spLocks noChangeAspect="1" noChangeArrowheads="1"/>
          </p:cNvSpPr>
          <p:nvPr/>
        </p:nvSpPr>
        <p:spPr bwMode="auto">
          <a:xfrm>
            <a:off x="114300" y="1271588"/>
            <a:ext cx="64008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fr-FR" sz="2400" b="1">
                <a:solidFill>
                  <a:srgbClr val="EE0000"/>
                </a:solidFill>
                <a:latin typeface="Calibri" pitchFamily="34" charset="0"/>
              </a:rPr>
              <a:t> 109.2 Md €/ an</a:t>
            </a:r>
          </a:p>
          <a:p>
            <a:r>
              <a:rPr lang="fr-FR">
                <a:solidFill>
                  <a:srgbClr val="000000"/>
                </a:solidFill>
                <a:latin typeface="Calibri" pitchFamily="34" charset="0"/>
              </a:rPr>
              <a:t>Soit 1/3 des dépenses de l</a:t>
            </a:r>
            <a:r>
              <a:rPr lang="fr-FR" altLang="fr-FR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fr-FR">
                <a:solidFill>
                  <a:srgbClr val="000000"/>
                </a:solidFill>
                <a:latin typeface="Calibri" pitchFamily="34" charset="0"/>
              </a:rPr>
              <a:t>état ou 5.7 % du PIB</a:t>
            </a:r>
          </a:p>
          <a:p>
            <a:pPr>
              <a:spcBef>
                <a:spcPct val="50000"/>
              </a:spcBef>
            </a:pPr>
            <a:endParaRPr lang="fr-FR" sz="2400">
              <a:solidFill>
                <a:srgbClr val="EE0000"/>
              </a:solidFill>
              <a:latin typeface="Calibri" pitchFamily="34" charset="0"/>
            </a:endParaRPr>
          </a:p>
        </p:txBody>
      </p:sp>
      <p:pic>
        <p:nvPicPr>
          <p:cNvPr id="26639" name="Image 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6663" y="5629275"/>
            <a:ext cx="14493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Image 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3150" y="5516563"/>
            <a:ext cx="12985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1" name="ZoneTexte 1"/>
          <p:cNvSpPr txBox="1">
            <a:spLocks noChangeArrowheads="1"/>
          </p:cNvSpPr>
          <p:nvPr/>
        </p:nvSpPr>
        <p:spPr bwMode="auto">
          <a:xfrm>
            <a:off x="4500563" y="5445125"/>
            <a:ext cx="4678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Chevreul et al, Eur Neuropsychopharmacol,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3338" y="0"/>
            <a:ext cx="89312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EE0000"/>
                </a:solidFill>
                <a:latin typeface="Calibri" pitchFamily="34" charset="0"/>
              </a:rPr>
              <a:t>Les maladies mentales : fournir des données aux décideurs</a:t>
            </a:r>
          </a:p>
          <a:p>
            <a:r>
              <a:rPr lang="fr-FR" sz="2000">
                <a:solidFill>
                  <a:srgbClr val="EE0000"/>
                </a:solidFill>
                <a:latin typeface="Calibri" pitchFamily="34" charset="0"/>
              </a:rPr>
              <a:t>ROAMER: la Roadmap de la recherche en psychiatrie en Europe (2011-2015)</a:t>
            </a:r>
          </a:p>
        </p:txBody>
      </p:sp>
      <p:pic>
        <p:nvPicPr>
          <p:cNvPr id="27650" name="Image 3" descr="Capture d’écran 2015-12-01 à 23.04.1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9938"/>
            <a:ext cx="7653337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9 Imagen" descr="ROAMER_LOGO_coloured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638" y="904875"/>
            <a:ext cx="2068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139700"/>
            <a:ext cx="863600" cy="696913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19250" y="4229100"/>
            <a:ext cx="4321175" cy="1646238"/>
          </a:xfrm>
          <a:prstGeom prst="rect">
            <a:avLst/>
          </a:prstGeom>
          <a:solidFill>
            <a:srgbClr val="DCE6F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73025" y="50800"/>
            <a:ext cx="845978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  <a:defRPr/>
            </a:pPr>
            <a:r>
              <a:rPr lang="fr-FR" sz="2400" b="1" dirty="0">
                <a:solidFill>
                  <a:srgbClr val="EE0000"/>
                </a:solidFill>
                <a:latin typeface="Calibri" charset="0"/>
                <a:ea typeface="MS PGothic" charset="0"/>
                <a:cs typeface="ＭＳ Ｐゴシック" charset="0"/>
              </a:rPr>
              <a:t>Stimuler la recherche en psychiatrie en France</a:t>
            </a:r>
          </a:p>
          <a:p>
            <a:pPr marL="6350">
              <a:defRPr/>
            </a:pPr>
            <a:r>
              <a:rPr lang="fr-FR" sz="2000" b="1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 Soutien aux jeunes chercheurs</a:t>
            </a:r>
            <a:endParaRPr lang="fr-FR" sz="2000" b="1" i="1" dirty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233363" y="1289050"/>
            <a:ext cx="6859587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Clr>
                <a:srgbClr val="EE0000"/>
              </a:buClr>
              <a:buFont typeface="Wingdings" pitchFamily="2" charset="2"/>
              <a:buChar char="§"/>
            </a:pPr>
            <a:r>
              <a:rPr lang="fr-FR" b="1">
                <a:latin typeface="Calibri" pitchFamily="34" charset="0"/>
                <a:sym typeface="Wingdings" pitchFamily="2" charset="2"/>
              </a:rPr>
              <a:t>Un constat</a:t>
            </a:r>
            <a:r>
              <a:rPr lang="fr-FR">
                <a:latin typeface="Calibri" pitchFamily="34" charset="0"/>
                <a:sym typeface="Wingdings" pitchFamily="2" charset="2"/>
              </a:rPr>
              <a:t>: masse critique de chercheurs insuffisante en psychiatrie</a:t>
            </a:r>
          </a:p>
          <a:p>
            <a:pPr marL="268288" indent="-268288" eaLnBrk="0" hangingPunct="0">
              <a:buClr>
                <a:srgbClr val="EE0000"/>
              </a:buClr>
              <a:buFont typeface="Wingdings" pitchFamily="2" charset="2"/>
              <a:buChar char="§"/>
            </a:pPr>
            <a:endParaRPr lang="fr-FR">
              <a:latin typeface="Calibri" pitchFamily="34" charset="0"/>
              <a:sym typeface="Wingdings" pitchFamily="2" charset="2"/>
            </a:endParaRPr>
          </a:p>
          <a:p>
            <a:pPr marL="268288" indent="-268288" eaLnBrk="0" hangingPunct="0">
              <a:buClr>
                <a:srgbClr val="EE0000"/>
              </a:buClr>
              <a:buFont typeface="Wingdings" pitchFamily="2" charset="2"/>
              <a:buChar char="§"/>
            </a:pPr>
            <a:r>
              <a:rPr lang="fr-FR" b="1">
                <a:latin typeface="Calibri" pitchFamily="34" charset="0"/>
                <a:sym typeface="Wingdings" pitchFamily="2" charset="2"/>
              </a:rPr>
              <a:t>Le défi à relever</a:t>
            </a:r>
            <a:r>
              <a:rPr lang="fr-FR">
                <a:latin typeface="Calibri" pitchFamily="34" charset="0"/>
                <a:sym typeface="Wingdings" pitchFamily="2" charset="2"/>
              </a:rPr>
              <a:t>: former et attirer les talents de demain en soutenant l</a:t>
            </a:r>
            <a:r>
              <a:rPr lang="fr-FR" altLang="fr-FR">
                <a:latin typeface="Calibri" pitchFamily="34" charset="0"/>
                <a:sym typeface="Wingdings" pitchFamily="2" charset="2"/>
              </a:rPr>
              <a:t>’</a:t>
            </a:r>
            <a:r>
              <a:rPr lang="fr-FR" altLang="ja-JP">
                <a:latin typeface="Calibri" pitchFamily="34" charset="0"/>
                <a:sym typeface="Wingdings" pitchFamily="2" charset="2"/>
              </a:rPr>
              <a:t>activité de recherche des laboratoires</a:t>
            </a:r>
          </a:p>
          <a:p>
            <a:pPr marL="268288" indent="-268288" eaLnBrk="0" hangingPunct="0">
              <a:buClr>
                <a:srgbClr val="EE0000"/>
              </a:buClr>
              <a:buFont typeface="Wingdings" pitchFamily="2" charset="2"/>
              <a:buChar char="§"/>
            </a:pPr>
            <a:endParaRPr lang="fr-FR">
              <a:latin typeface="Calibri" pitchFamily="34" charset="0"/>
              <a:sym typeface="Wingdings" pitchFamily="2" charset="2"/>
            </a:endParaRPr>
          </a:p>
          <a:p>
            <a:pPr marL="268288" indent="-268288" eaLnBrk="0" hangingPunct="0">
              <a:buClr>
                <a:srgbClr val="EE0000"/>
              </a:buClr>
              <a:buFont typeface="Wingdings" pitchFamily="2" charset="2"/>
              <a:buChar char="§"/>
            </a:pPr>
            <a:r>
              <a:rPr lang="fr-FR" b="1">
                <a:latin typeface="Calibri" pitchFamily="34" charset="0"/>
                <a:sym typeface="Wingdings" pitchFamily="2" charset="2"/>
              </a:rPr>
              <a:t>Stratégie</a:t>
            </a:r>
            <a:r>
              <a:rPr lang="fr-FR">
                <a:latin typeface="Calibri" pitchFamily="34" charset="0"/>
                <a:sym typeface="Wingdings" pitchFamily="2" charset="2"/>
              </a:rPr>
              <a:t>: financer des bourses de recherche</a:t>
            </a:r>
          </a:p>
          <a:p>
            <a:pPr marL="268288" indent="-268288" eaLnBrk="0" hangingPunct="0">
              <a:buClr>
                <a:srgbClr val="EE0000"/>
              </a:buClr>
              <a:buFont typeface="Wingdings" pitchFamily="2" charset="2"/>
              <a:buChar char="§"/>
            </a:pPr>
            <a:endParaRPr lang="fr-FR" sz="1400">
              <a:latin typeface="Calibri" pitchFamily="34" charset="0"/>
              <a:sym typeface="Wingdings" pitchFamily="2" charset="2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>
                <a:latin typeface="Calibri" pitchFamily="34" charset="0"/>
              </a:rPr>
              <a:t>Stimuler l</a:t>
            </a:r>
            <a:r>
              <a:rPr lang="fr-FR" altLang="fr-FR">
                <a:latin typeface="Calibri" pitchFamily="34" charset="0"/>
              </a:rPr>
              <a:t>’</a:t>
            </a:r>
            <a:r>
              <a:rPr lang="fr-FR" altLang="ja-JP">
                <a:latin typeface="Calibri" pitchFamily="34" charset="0"/>
              </a:rPr>
              <a:t>intérêt des jeunes médecins pour la recherche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altLang="ja-JP">
                <a:latin typeface="Calibri" pitchFamily="34" charset="0"/>
              </a:rPr>
              <a:t>Stimuler l’intérêt des psychologues pour la recherche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>
                <a:latin typeface="Calibri" pitchFamily="34" charset="0"/>
              </a:rPr>
              <a:t>Stimuler l</a:t>
            </a:r>
            <a:r>
              <a:rPr lang="fr-FR" altLang="fr-FR">
                <a:latin typeface="Calibri" pitchFamily="34" charset="0"/>
              </a:rPr>
              <a:t>’</a:t>
            </a:r>
            <a:r>
              <a:rPr lang="fr-FR">
                <a:latin typeface="Calibri" pitchFamily="34" charset="0"/>
              </a:rPr>
              <a:t>i</a:t>
            </a:r>
            <a:r>
              <a:rPr lang="fr-FR" altLang="ja-JP">
                <a:latin typeface="Calibri" pitchFamily="34" charset="0"/>
              </a:rPr>
              <a:t>ntérêt des jeunes chercheurs pour la psychiatrie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altLang="ja-JP" sz="1000"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fr-FR" altLang="ja-JP" sz="1000">
              <a:latin typeface="Calibri" pitchFamily="34" charset="0"/>
            </a:endParaRPr>
          </a:p>
          <a:p>
            <a:pPr marL="268288" indent="-268288" algn="ctr" eaLnBrk="0" hangingPunct="0">
              <a:buClr>
                <a:srgbClr val="EE0000"/>
              </a:buClr>
            </a:pPr>
            <a:r>
              <a:rPr lang="fr-FR" b="1">
                <a:solidFill>
                  <a:srgbClr val="EE0000"/>
                </a:solidFill>
                <a:latin typeface="Calibri" pitchFamily="34" charset="0"/>
                <a:sym typeface="Wingdings" pitchFamily="2" charset="2"/>
              </a:rPr>
              <a:t>Résultats: </a:t>
            </a:r>
            <a:r>
              <a:rPr lang="fr-FR" b="1">
                <a:solidFill>
                  <a:srgbClr val="EE0000"/>
                </a:solidFill>
                <a:latin typeface="Calibri" pitchFamily="34" charset="0"/>
              </a:rPr>
              <a:t>plus de 60 soutiens octroyés</a:t>
            </a:r>
          </a:p>
          <a:p>
            <a:pPr marL="2333625" lvl="2" indent="-287338" eaLnBrk="0" hangingPunct="0">
              <a:buFont typeface="Arial" pitchFamily="34" charset="0"/>
              <a:buChar char="•"/>
            </a:pPr>
            <a:r>
              <a:rPr lang="fr-FR" altLang="ja-JP">
                <a:latin typeface="Calibri" pitchFamily="34" charset="0"/>
              </a:rPr>
              <a:t>12 bourses doctorales</a:t>
            </a:r>
          </a:p>
          <a:p>
            <a:pPr marL="2333625" lvl="2" indent="-287338" eaLnBrk="0" hangingPunct="0">
              <a:buFont typeface="Arial" pitchFamily="34" charset="0"/>
              <a:buChar char="•"/>
            </a:pPr>
            <a:r>
              <a:rPr lang="fr-FR" altLang="ja-JP">
                <a:latin typeface="Calibri" pitchFamily="34" charset="0"/>
              </a:rPr>
              <a:t>14 bourses post-doctorales</a:t>
            </a:r>
          </a:p>
          <a:p>
            <a:pPr marL="2333625" lvl="2" indent="-287338" eaLnBrk="0" hangingPunct="0">
              <a:buFont typeface="Arial" pitchFamily="34" charset="0"/>
              <a:buChar char="•"/>
            </a:pPr>
            <a:r>
              <a:rPr lang="fr-FR" altLang="ja-JP">
                <a:latin typeface="Calibri" pitchFamily="34" charset="0"/>
              </a:rPr>
              <a:t>27 bourses de Master II</a:t>
            </a:r>
          </a:p>
          <a:p>
            <a:pPr marL="2333625" lvl="2" indent="-287338" eaLnBrk="0" hangingPunct="0">
              <a:buFont typeface="Arial" pitchFamily="34" charset="0"/>
              <a:buChar char="•"/>
            </a:pPr>
            <a:r>
              <a:rPr lang="fr-FR" altLang="ja-JP">
                <a:latin typeface="Calibri" pitchFamily="34" charset="0"/>
              </a:rPr>
              <a:t>11 prix FACE</a:t>
            </a:r>
            <a:endParaRPr lang="fr-FR"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400" y="3048000"/>
            <a:ext cx="17621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103313"/>
            <a:ext cx="17621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7 Rectángulo"/>
          <p:cNvSpPr>
            <a:spLocks noChangeArrowheads="1"/>
          </p:cNvSpPr>
          <p:nvPr/>
        </p:nvSpPr>
        <p:spPr bwMode="auto">
          <a:xfrm>
            <a:off x="3132138" y="2449513"/>
            <a:ext cx="5905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Wingdings" pitchFamily="2" charset="2"/>
              <a:buChar char="§"/>
            </a:pPr>
            <a:r>
              <a:rPr lang="en-GB" b="1">
                <a:latin typeface="Calibri" pitchFamily="34" charset="0"/>
              </a:rPr>
              <a:t>Les maladies mentales sont responsables du 1/3 du fardeau des maladies. </a:t>
            </a:r>
          </a:p>
          <a:p>
            <a:pPr marL="342900" indent="-342900" eaLnBrk="0" hangingPunct="0"/>
            <a:r>
              <a:rPr lang="en-GB">
                <a:latin typeface="Calibri" pitchFamily="34" charset="0"/>
              </a:rPr>
              <a:t>La dépression, à elle seule, étant la plus importante contribution au fardeau total des maladies en Europe</a:t>
            </a:r>
            <a:r>
              <a:rPr lang="en-GB" b="1">
                <a:latin typeface="Calibri" pitchFamily="34" charset="0"/>
              </a:rPr>
              <a:t> </a:t>
            </a:r>
            <a:r>
              <a:rPr lang="en-GB" i="1">
                <a:latin typeface="Calibri" pitchFamily="34" charset="0"/>
              </a:rPr>
              <a:t>(OMS, 2010)</a:t>
            </a:r>
          </a:p>
          <a:p>
            <a:pPr marL="342900" indent="-342900" eaLnBrk="0" hangingPunct="0"/>
            <a:endParaRPr lang="en-GB">
              <a:latin typeface="Calibri" pitchFamily="34" charset="0"/>
            </a:endParaRPr>
          </a:p>
          <a:p>
            <a:pPr marL="342900" lvl="1" indent="-342900">
              <a:buClr>
                <a:srgbClr val="7030A0"/>
              </a:buClr>
              <a:buSzPct val="130000"/>
              <a:buFont typeface="Arial" pitchFamily="34" charset="0"/>
              <a:buChar char="•"/>
            </a:pPr>
            <a:r>
              <a:rPr lang="fr-FR" b="1">
                <a:latin typeface="Calibri" pitchFamily="34" charset="0"/>
                <a:sym typeface="Wingdings" pitchFamily="2" charset="2"/>
              </a:rPr>
              <a:t>38,2% de la population Européenne est affectée chaque année par une maladie psychiatrique </a:t>
            </a:r>
          </a:p>
          <a:p>
            <a:pPr marL="342900" lvl="1" indent="-342900">
              <a:buClr>
                <a:srgbClr val="7030A0"/>
              </a:buClr>
              <a:buSzPct val="130000"/>
            </a:pPr>
            <a:r>
              <a:rPr lang="fr-FR" i="1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(</a:t>
            </a:r>
            <a:r>
              <a:rPr lang="fr-FR" i="1">
                <a:solidFill>
                  <a:srgbClr val="333333"/>
                </a:solidFill>
                <a:latin typeface="Calibri" pitchFamily="34" charset="0"/>
              </a:rPr>
              <a:t>Wittchen, Eur J Psychopharmacology, 2011) </a:t>
            </a:r>
            <a:endParaRPr lang="fr-FR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342900" lvl="1" indent="-342900">
              <a:buClr>
                <a:srgbClr val="7030A0"/>
              </a:buClr>
              <a:buSzPct val="130000"/>
            </a:pPr>
            <a:r>
              <a:rPr lang="fr-FR" b="1">
                <a:latin typeface="Calibri" pitchFamily="34" charset="0"/>
                <a:sym typeface="Wingdings" pitchFamily="2" charset="2"/>
              </a:rPr>
              <a:t>1 Européen sur 3 </a:t>
            </a:r>
            <a:r>
              <a:rPr lang="fr-FR">
                <a:latin typeface="Calibri" pitchFamily="34" charset="0"/>
                <a:sym typeface="Wingdings" pitchFamily="2" charset="2"/>
              </a:rPr>
              <a:t>a été, est ou sera atteint d</a:t>
            </a:r>
            <a:r>
              <a:rPr lang="ja-JP" altLang="fr-FR">
                <a:latin typeface="Calibri" pitchFamily="34" charset="0"/>
                <a:sym typeface="Wingdings" pitchFamily="2" charset="2"/>
              </a:rPr>
              <a:t>’</a:t>
            </a:r>
            <a:r>
              <a:rPr lang="fr-FR" altLang="ja-JP">
                <a:latin typeface="Calibri" pitchFamily="34" charset="0"/>
                <a:sym typeface="Wingdings" pitchFamily="2" charset="2"/>
              </a:rPr>
              <a:t>une maladie mentale au cours de sa vie</a:t>
            </a:r>
          </a:p>
          <a:p>
            <a:pPr marL="342900" lvl="1" indent="-342900">
              <a:buClr>
                <a:srgbClr val="7030A0"/>
              </a:buClr>
              <a:buSzPct val="130000"/>
            </a:pPr>
            <a:endParaRPr lang="fr-FR" altLang="ja-JP">
              <a:latin typeface="Calibri" pitchFamily="34" charset="0"/>
              <a:sym typeface="Wingdings" pitchFamily="2" charset="2"/>
            </a:endParaRPr>
          </a:p>
          <a:p>
            <a:pPr marL="342900" lvl="1" indent="-342900">
              <a:buClr>
                <a:srgbClr val="7030A0"/>
              </a:buClr>
              <a:buSzPct val="130000"/>
              <a:buFont typeface="Wingdings" pitchFamily="2" charset="2"/>
              <a:buChar char="§"/>
            </a:pPr>
            <a:r>
              <a:rPr lang="fr-FR">
                <a:latin typeface="Calibri" pitchFamily="34" charset="0"/>
                <a:sym typeface="Wingdings" pitchFamily="2" charset="2"/>
              </a:rPr>
              <a:t>En France, </a:t>
            </a:r>
            <a:r>
              <a:rPr lang="fr-FR" b="1">
                <a:latin typeface="Calibri" pitchFamily="34" charset="0"/>
                <a:sym typeface="Wingdings" pitchFamily="2" charset="2"/>
              </a:rPr>
              <a:t>12 Millions </a:t>
            </a:r>
            <a:r>
              <a:rPr lang="fr-FR">
                <a:latin typeface="Calibri" pitchFamily="34" charset="0"/>
                <a:sym typeface="Wingdings" pitchFamily="2" charset="2"/>
              </a:rPr>
              <a:t>souffrent d</a:t>
            </a:r>
            <a:r>
              <a:rPr lang="fr-FR" altLang="fr-FR">
                <a:latin typeface="Calibri" pitchFamily="34" charset="0"/>
                <a:sym typeface="Wingdings" pitchFamily="2" charset="2"/>
              </a:rPr>
              <a:t>’</a:t>
            </a:r>
            <a:r>
              <a:rPr lang="fr-FR">
                <a:latin typeface="Calibri" pitchFamily="34" charset="0"/>
                <a:sym typeface="Wingdings" pitchFamily="2" charset="2"/>
              </a:rPr>
              <a:t>au moins une maladie mentale</a:t>
            </a:r>
          </a:p>
        </p:txBody>
      </p:sp>
      <p:sp>
        <p:nvSpPr>
          <p:cNvPr id="9218" name="ZoneTexte 2"/>
          <p:cNvSpPr txBox="1">
            <a:spLocks noChangeArrowheads="1"/>
          </p:cNvSpPr>
          <p:nvPr/>
        </p:nvSpPr>
        <p:spPr bwMode="auto">
          <a:xfrm>
            <a:off x="0" y="201613"/>
            <a:ext cx="7067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EE0000"/>
                </a:solidFill>
                <a:latin typeface="Calibri" pitchFamily="34" charset="0"/>
              </a:rPr>
              <a:t>Maladies mentales : </a:t>
            </a:r>
            <a:r>
              <a:rPr lang="fr-FR" sz="2400">
                <a:solidFill>
                  <a:srgbClr val="EE0000"/>
                </a:solidFill>
                <a:latin typeface="Calibri" pitchFamily="34" charset="0"/>
              </a:rPr>
              <a:t>des maladies fréquentes et graves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43163"/>
            <a:ext cx="24987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3629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5563" y="971550"/>
            <a:ext cx="890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marL="268288" indent="-268288">
              <a:spcBef>
                <a:spcPts val="300"/>
              </a:spcBef>
              <a:buClr>
                <a:srgbClr val="E20000"/>
              </a:buClr>
              <a:buFont typeface="Wingdings" pitchFamily="2" charset="2"/>
              <a:buChar char="§"/>
            </a:pPr>
            <a:r>
              <a:rPr lang="fr-FR" b="1">
                <a:solidFill>
                  <a:srgbClr val="EE0000"/>
                </a:solidFill>
                <a:latin typeface="Calibri" pitchFamily="34" charset="0"/>
              </a:rPr>
              <a:t>Prix Marcel Dassault pour la recherche sur les maladies mentales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5450" y="1341438"/>
            <a:ext cx="6234113" cy="3816350"/>
          </a:xfrm>
          <a:prstGeom prst="rect">
            <a:avLst/>
          </a:prstGeom>
          <a:solidFill>
            <a:srgbClr val="DCE6F2"/>
          </a:solidFill>
          <a:ln w="9525">
            <a:solidFill>
              <a:srgbClr val="376092"/>
            </a:solidFill>
            <a:miter lim="800000"/>
            <a:headEnd/>
            <a:tailEnd/>
          </a:ln>
          <a:effectLst>
            <a:outerShdw dist="50800" dir="5400000" algn="ctr" rotWithShape="0">
              <a:srgbClr val="B9CDE5">
                <a:alpha val="74997"/>
              </a:srgbClr>
            </a:outerShdw>
          </a:effectLst>
        </p:spPr>
        <p:txBody>
          <a:bodyPr tIns="36000" bIns="36000" anchor="ctr">
            <a:spAutoFit/>
          </a:bodyPr>
          <a:lstStyle/>
          <a:p>
            <a:pPr marL="268288" indent="-268288">
              <a:buClr>
                <a:srgbClr val="E20000"/>
              </a:buClr>
            </a:pPr>
            <a:r>
              <a:rPr lang="fr-FR" sz="1400" b="1">
                <a:solidFill>
                  <a:srgbClr val="EE0000"/>
                </a:solidFill>
                <a:latin typeface="Calibri" pitchFamily="34" charset="0"/>
              </a:rPr>
              <a:t>Les lauréats 2012:</a:t>
            </a:r>
          </a:p>
          <a:p>
            <a:pPr marL="268288" indent="-268288">
              <a:buClr>
                <a:srgbClr val="E20000"/>
              </a:buClr>
              <a:buFont typeface="Wingdings" pitchFamily="2" charset="2"/>
              <a:buChar char="è"/>
            </a:pPr>
            <a:r>
              <a:rPr lang="fr-FR" sz="1200" b="1">
                <a:latin typeface="Calibri" pitchFamily="34" charset="0"/>
              </a:rPr>
              <a:t>Projet d</a:t>
            </a:r>
            <a:r>
              <a:rPr lang="fr-FR" altLang="fr-FR" sz="1200" b="1">
                <a:latin typeface="Calibri" pitchFamily="34" charset="0"/>
              </a:rPr>
              <a:t>‘</a:t>
            </a:r>
            <a:r>
              <a:rPr lang="fr-FR" altLang="ja-JP" sz="1200" b="1">
                <a:latin typeface="Calibri" pitchFamily="34" charset="0"/>
              </a:rPr>
              <a:t>innovation</a:t>
            </a:r>
            <a:r>
              <a:rPr lang="fr-FR" altLang="ja-JP" sz="1200" i="1">
                <a:latin typeface="Calibri" pitchFamily="34" charset="0"/>
              </a:rPr>
              <a:t>: Etudes génétiques et troubles bipolaires</a:t>
            </a:r>
            <a:r>
              <a:rPr lang="fr-FR" altLang="ja-JP" sz="1200">
                <a:latin typeface="Calibri" pitchFamily="34" charset="0"/>
              </a:rPr>
              <a:t> porté par </a:t>
            </a:r>
            <a:r>
              <a:rPr lang="fr-FR" altLang="ja-JP" sz="1200" b="1">
                <a:latin typeface="Calibri" pitchFamily="34" charset="0"/>
              </a:rPr>
              <a:t>Stéphane Jamain </a:t>
            </a:r>
            <a:r>
              <a:rPr lang="fr-FR" altLang="ja-JP" sz="1200">
                <a:latin typeface="Calibri" pitchFamily="34" charset="0"/>
              </a:rPr>
              <a:t>(Inserm, Créteil)</a:t>
            </a:r>
            <a:endParaRPr lang="fr-FR" altLang="ja-JP" sz="1200" b="1">
              <a:latin typeface="Calibri" pitchFamily="34" charset="0"/>
            </a:endParaRPr>
          </a:p>
          <a:p>
            <a:pPr marL="268288" indent="-268288">
              <a:buClr>
                <a:srgbClr val="E20000"/>
              </a:buClr>
              <a:buFont typeface="Wingdings" pitchFamily="2" charset="2"/>
              <a:buChar char="è"/>
            </a:pPr>
            <a:r>
              <a:rPr lang="fr-FR" sz="1200" b="1">
                <a:latin typeface="Calibri" pitchFamily="34" charset="0"/>
              </a:rPr>
              <a:t>Chercheur de l</a:t>
            </a:r>
            <a:r>
              <a:rPr lang="fr-FR" altLang="fr-FR" sz="1200" b="1">
                <a:latin typeface="Calibri" pitchFamily="34" charset="0"/>
              </a:rPr>
              <a:t>’</a:t>
            </a:r>
            <a:r>
              <a:rPr lang="fr-FR" altLang="ja-JP" sz="1200" b="1">
                <a:latin typeface="Calibri" pitchFamily="34" charset="0"/>
              </a:rPr>
              <a:t>année </a:t>
            </a:r>
            <a:r>
              <a:rPr lang="fr-FR" altLang="ja-JP" sz="1200">
                <a:latin typeface="Calibri" pitchFamily="34" charset="0"/>
              </a:rPr>
              <a:t>: </a:t>
            </a:r>
            <a:r>
              <a:rPr lang="fr-FR" altLang="ja-JP" sz="1200" b="1">
                <a:latin typeface="Calibri" pitchFamily="34" charset="0"/>
              </a:rPr>
              <a:t>Pr Angela Sirigu </a:t>
            </a:r>
            <a:r>
              <a:rPr lang="fr-FR" altLang="ja-JP" sz="1200">
                <a:latin typeface="Calibri" pitchFamily="34" charset="0"/>
              </a:rPr>
              <a:t>(CNRS/Université Claude Bernard Lyon 1), pour son travail sur l’effet de l’ocytocine dans l’autisme</a:t>
            </a:r>
          </a:p>
          <a:p>
            <a:pPr marL="268288" indent="-268288" eaLnBrk="0" hangingPunct="0">
              <a:buClr>
                <a:srgbClr val="E20000"/>
              </a:buClr>
            </a:pPr>
            <a:r>
              <a:rPr lang="fr-FR" sz="1400" b="1">
                <a:solidFill>
                  <a:srgbClr val="EE0000"/>
                </a:solidFill>
                <a:latin typeface="Calibri" pitchFamily="34" charset="0"/>
              </a:rPr>
              <a:t>Les lauréats 2013:</a:t>
            </a:r>
          </a:p>
          <a:p>
            <a:pPr marL="268288" indent="-268288" eaLnBrk="0" hangingPunct="0">
              <a:buClr>
                <a:srgbClr val="E20000"/>
              </a:buClr>
              <a:buFont typeface="Wingdings" pitchFamily="2" charset="2"/>
              <a:buChar char="è"/>
            </a:pPr>
            <a:r>
              <a:rPr lang="fr-FR" sz="1200" b="1">
                <a:latin typeface="Calibri" pitchFamily="34" charset="0"/>
              </a:rPr>
              <a:t>Projet d</a:t>
            </a:r>
            <a:r>
              <a:rPr lang="fr-FR" altLang="fr-FR" sz="1200" b="1">
                <a:latin typeface="Calibri" pitchFamily="34" charset="0"/>
              </a:rPr>
              <a:t>’</a:t>
            </a:r>
            <a:r>
              <a:rPr lang="fr-FR" altLang="ja-JP" sz="1200" b="1">
                <a:latin typeface="Calibri" pitchFamily="34" charset="0"/>
              </a:rPr>
              <a:t>innovation</a:t>
            </a:r>
            <a:r>
              <a:rPr lang="fr-FR" altLang="ja-JP" sz="1200">
                <a:latin typeface="Calibri" pitchFamily="34" charset="0"/>
              </a:rPr>
              <a:t>: </a:t>
            </a:r>
            <a:r>
              <a:rPr lang="fr-FR" altLang="ja-JP" sz="1200" i="1">
                <a:latin typeface="Calibri" pitchFamily="34" charset="0"/>
              </a:rPr>
              <a:t>Variabilité de la réponse au lithium dans les troubles bipolaires </a:t>
            </a:r>
            <a:r>
              <a:rPr lang="fr-FR" altLang="ja-JP" sz="1200">
                <a:latin typeface="Calibri" pitchFamily="34" charset="0"/>
              </a:rPr>
              <a:t>porté par le </a:t>
            </a:r>
            <a:r>
              <a:rPr lang="fr-FR" altLang="ja-JP" sz="1200" b="1">
                <a:latin typeface="Calibri" pitchFamily="34" charset="0"/>
              </a:rPr>
              <a:t>Pr Frank Bellivier</a:t>
            </a:r>
            <a:r>
              <a:rPr lang="fr-FR" altLang="ja-JP" sz="1200">
                <a:latin typeface="Calibri" pitchFamily="34" charset="0"/>
              </a:rPr>
              <a:t> (Inserm, Université Paris-Diderot)</a:t>
            </a:r>
            <a:endParaRPr lang="fr-FR" altLang="ja-JP" sz="1200" b="1">
              <a:latin typeface="Calibri" pitchFamily="34" charset="0"/>
            </a:endParaRPr>
          </a:p>
          <a:p>
            <a:pPr marL="268288" indent="-268288" eaLnBrk="0" hangingPunct="0">
              <a:buClr>
                <a:srgbClr val="E20000"/>
              </a:buClr>
              <a:buFont typeface="Wingdings" pitchFamily="2" charset="2"/>
              <a:buChar char="è"/>
            </a:pPr>
            <a:r>
              <a:rPr lang="fr-FR" sz="1200" b="1">
                <a:latin typeface="Calibri" pitchFamily="34" charset="0"/>
              </a:rPr>
              <a:t>Chercheur de l</a:t>
            </a:r>
            <a:r>
              <a:rPr lang="fr-FR" altLang="fr-FR" sz="1200" b="1">
                <a:latin typeface="Calibri" pitchFamily="34" charset="0"/>
              </a:rPr>
              <a:t>’</a:t>
            </a:r>
            <a:r>
              <a:rPr lang="fr-FR" altLang="ja-JP" sz="1200" b="1">
                <a:latin typeface="Calibri" pitchFamily="34" charset="0"/>
              </a:rPr>
              <a:t>année </a:t>
            </a:r>
            <a:r>
              <a:rPr lang="fr-FR" altLang="ja-JP" sz="1200">
                <a:latin typeface="Calibri" pitchFamily="34" charset="0"/>
              </a:rPr>
              <a:t>: </a:t>
            </a:r>
            <a:r>
              <a:rPr lang="fr-FR" altLang="ja-JP" sz="1200" b="1">
                <a:latin typeface="Calibri" pitchFamily="34" charset="0"/>
              </a:rPr>
              <a:t>Pr</a:t>
            </a:r>
            <a:r>
              <a:rPr lang="fr-FR" altLang="ja-JP" sz="1200">
                <a:latin typeface="Calibri" pitchFamily="34" charset="0"/>
              </a:rPr>
              <a:t> </a:t>
            </a:r>
            <a:r>
              <a:rPr lang="fr-FR" altLang="ja-JP" sz="1200" b="1">
                <a:latin typeface="Calibri" pitchFamily="34" charset="0"/>
              </a:rPr>
              <a:t>Luc Mallet </a:t>
            </a:r>
            <a:r>
              <a:rPr lang="fr-FR" altLang="ja-JP" sz="1200">
                <a:latin typeface="Calibri" pitchFamily="34" charset="0"/>
              </a:rPr>
              <a:t>(Inserm, Paris), pour son travail sur les TOC résistants</a:t>
            </a:r>
          </a:p>
          <a:p>
            <a:pPr marL="268288" indent="-268288" eaLnBrk="0" hangingPunct="0">
              <a:buClr>
                <a:srgbClr val="E20000"/>
              </a:buClr>
            </a:pPr>
            <a:r>
              <a:rPr lang="fr-FR" sz="1400" b="1">
                <a:solidFill>
                  <a:srgbClr val="EE0000"/>
                </a:solidFill>
                <a:latin typeface="Calibri" pitchFamily="34" charset="0"/>
              </a:rPr>
              <a:t>Les lauréats 2014:</a:t>
            </a:r>
          </a:p>
          <a:p>
            <a:pPr marL="268288" indent="-268288" eaLnBrk="0" hangingPunct="0">
              <a:buClr>
                <a:srgbClr val="E20000"/>
              </a:buClr>
              <a:buFont typeface="Wingdings" pitchFamily="2" charset="2"/>
              <a:buChar char="è"/>
            </a:pPr>
            <a:r>
              <a:rPr lang="fr-FR" sz="1200" b="1">
                <a:latin typeface="Calibri" pitchFamily="34" charset="0"/>
              </a:rPr>
              <a:t>Projet d</a:t>
            </a:r>
            <a:r>
              <a:rPr lang="fr-FR" altLang="fr-FR" sz="1200" b="1">
                <a:latin typeface="Calibri" pitchFamily="34" charset="0"/>
              </a:rPr>
              <a:t>’</a:t>
            </a:r>
            <a:r>
              <a:rPr lang="fr-FR" altLang="ja-JP" sz="1200" b="1">
                <a:latin typeface="Calibri" pitchFamily="34" charset="0"/>
              </a:rPr>
              <a:t>innovation</a:t>
            </a:r>
            <a:r>
              <a:rPr lang="fr-FR" altLang="ja-JP" sz="1200">
                <a:latin typeface="Calibri" pitchFamily="34" charset="0"/>
              </a:rPr>
              <a:t>: </a:t>
            </a:r>
            <a:r>
              <a:rPr lang="en-US" altLang="ja-JP" sz="1200" i="1">
                <a:latin typeface="Calibri" pitchFamily="34" charset="0"/>
              </a:rPr>
              <a:t>Comprendre la vulnérabilité aux conduites suicidaires</a:t>
            </a:r>
            <a:r>
              <a:rPr lang="fr-FR" altLang="ja-JP" sz="1200">
                <a:latin typeface="Calibri" pitchFamily="34" charset="0"/>
              </a:rPr>
              <a:t> porté par </a:t>
            </a:r>
            <a:r>
              <a:rPr lang="fr-FR" altLang="ja-JP" sz="1200" b="1">
                <a:latin typeface="Calibri" pitchFamily="34" charset="0"/>
              </a:rPr>
              <a:t>Philippe Courtet</a:t>
            </a:r>
            <a:r>
              <a:rPr lang="fr-FR" altLang="ja-JP" sz="1200">
                <a:latin typeface="Calibri" pitchFamily="34" charset="0"/>
              </a:rPr>
              <a:t> (Inserm, Univerisié de Montpellier)</a:t>
            </a:r>
            <a:endParaRPr lang="fr-FR" altLang="ja-JP" sz="1200" b="1">
              <a:latin typeface="Calibri" pitchFamily="34" charset="0"/>
            </a:endParaRPr>
          </a:p>
          <a:p>
            <a:pPr marL="268288" indent="-268288" eaLnBrk="0" hangingPunct="0">
              <a:buClr>
                <a:srgbClr val="E20000"/>
              </a:buClr>
              <a:buFont typeface="Wingdings" pitchFamily="2" charset="2"/>
              <a:buChar char="è"/>
            </a:pPr>
            <a:r>
              <a:rPr lang="fr-FR" sz="1200" b="1">
                <a:latin typeface="Calibri" pitchFamily="34" charset="0"/>
              </a:rPr>
              <a:t>Chercheur de l</a:t>
            </a:r>
            <a:r>
              <a:rPr lang="fr-FR" altLang="fr-FR" sz="1200" b="1">
                <a:latin typeface="Calibri" pitchFamily="34" charset="0"/>
              </a:rPr>
              <a:t>’</a:t>
            </a:r>
            <a:r>
              <a:rPr lang="fr-FR" altLang="ja-JP" sz="1200" b="1">
                <a:latin typeface="Calibri" pitchFamily="34" charset="0"/>
              </a:rPr>
              <a:t>année </a:t>
            </a:r>
            <a:r>
              <a:rPr lang="fr-FR" altLang="ja-JP" sz="1200">
                <a:latin typeface="Calibri" pitchFamily="34" charset="0"/>
              </a:rPr>
              <a:t>: </a:t>
            </a:r>
            <a:r>
              <a:rPr lang="fr-FR" altLang="ja-JP" sz="1200" b="1">
                <a:latin typeface="Calibri" pitchFamily="34" charset="0"/>
              </a:rPr>
              <a:t>Joël Swendsen </a:t>
            </a:r>
            <a:r>
              <a:rPr lang="fr-FR" altLang="ja-JP" sz="1200">
                <a:latin typeface="Calibri" pitchFamily="34" charset="0"/>
              </a:rPr>
              <a:t>(INRIA, Bordeaux), pour son travail sur l’application des technologies mobiles en psychiatrie</a:t>
            </a:r>
          </a:p>
          <a:p>
            <a:pPr marL="268288" indent="-268288" eaLnBrk="0" hangingPunct="0">
              <a:buClr>
                <a:srgbClr val="E20000"/>
              </a:buClr>
            </a:pPr>
            <a:r>
              <a:rPr lang="fr-FR" sz="1400" b="1">
                <a:solidFill>
                  <a:srgbClr val="EE0000"/>
                </a:solidFill>
                <a:latin typeface="Calibri" pitchFamily="34" charset="0"/>
              </a:rPr>
              <a:t>Les lauréats 2015:</a:t>
            </a:r>
          </a:p>
          <a:p>
            <a:pPr marL="268288" indent="-268288" eaLnBrk="0" hangingPunct="0">
              <a:buClr>
                <a:srgbClr val="E20000"/>
              </a:buClr>
              <a:buFont typeface="Wingdings" pitchFamily="2" charset="2"/>
              <a:buChar char="è"/>
            </a:pPr>
            <a:r>
              <a:rPr lang="fr-FR" sz="1200" b="1">
                <a:latin typeface="Calibri" pitchFamily="34" charset="0"/>
              </a:rPr>
              <a:t>P</a:t>
            </a:r>
            <a:r>
              <a:rPr lang="en-US" sz="1200" b="1">
                <a:latin typeface="Calibri" pitchFamily="34" charset="0"/>
              </a:rPr>
              <a:t>rojet d</a:t>
            </a:r>
            <a:r>
              <a:rPr lang="en-US" altLang="fr-FR" sz="1200" b="1">
                <a:latin typeface="Calibri" pitchFamily="34" charset="0"/>
              </a:rPr>
              <a:t>’</a:t>
            </a:r>
            <a:r>
              <a:rPr lang="en-US" sz="1200" b="1">
                <a:latin typeface="Calibri" pitchFamily="34" charset="0"/>
              </a:rPr>
              <a:t>innovation</a:t>
            </a:r>
            <a:r>
              <a:rPr lang="en-US" sz="1200">
                <a:latin typeface="Calibri" pitchFamily="34" charset="0"/>
              </a:rPr>
              <a:t>: </a:t>
            </a:r>
            <a:r>
              <a:rPr lang="en-US" sz="1200" i="1">
                <a:latin typeface="Calibri" pitchFamily="34" charset="0"/>
              </a:rPr>
              <a:t>Molecular imaging of immune psychotic disorders </a:t>
            </a:r>
            <a:r>
              <a:rPr lang="en-US" sz="1200">
                <a:latin typeface="Calibri" pitchFamily="34" charset="0"/>
              </a:rPr>
              <a:t>porté par </a:t>
            </a:r>
            <a:r>
              <a:rPr lang="en-US" sz="1200" b="1">
                <a:latin typeface="Calibri" pitchFamily="34" charset="0"/>
              </a:rPr>
              <a:t>Laurent Groc</a:t>
            </a:r>
            <a:r>
              <a:rPr lang="en-US" sz="1200">
                <a:latin typeface="Calibri" pitchFamily="34" charset="0"/>
              </a:rPr>
              <a:t> (CNRS, Bordeaux)</a:t>
            </a:r>
          </a:p>
          <a:p>
            <a:pPr marL="268288" indent="-268288" eaLnBrk="0" hangingPunct="0">
              <a:buClr>
                <a:srgbClr val="E20000"/>
              </a:buClr>
              <a:buFont typeface="Wingdings" pitchFamily="2" charset="2"/>
              <a:buChar char="è"/>
            </a:pPr>
            <a:r>
              <a:rPr lang="fr-FR" sz="1200" b="1">
                <a:latin typeface="Calibri" pitchFamily="34" charset="0"/>
              </a:rPr>
              <a:t>Chercheur de l</a:t>
            </a:r>
            <a:r>
              <a:rPr lang="fr-FR" altLang="fr-FR" sz="1200" b="1">
                <a:latin typeface="Calibri" pitchFamily="34" charset="0"/>
              </a:rPr>
              <a:t>’</a:t>
            </a:r>
            <a:r>
              <a:rPr lang="fr-FR" altLang="ja-JP" sz="1200" b="1">
                <a:latin typeface="Calibri" pitchFamily="34" charset="0"/>
              </a:rPr>
              <a:t>année </a:t>
            </a:r>
            <a:r>
              <a:rPr lang="fr-FR" altLang="ja-JP" sz="1200">
                <a:latin typeface="Calibri" pitchFamily="34" charset="0"/>
              </a:rPr>
              <a:t>: </a:t>
            </a:r>
            <a:r>
              <a:rPr lang="en-US" altLang="ja-JP" sz="1200">
                <a:latin typeface="Calibri" pitchFamily="34" charset="0"/>
              </a:rPr>
              <a:t> </a:t>
            </a:r>
            <a:r>
              <a:rPr lang="fr-FR" altLang="ja-JP" sz="1200" b="1">
                <a:latin typeface="Calibri" pitchFamily="34" charset="0"/>
              </a:rPr>
              <a:t>Philip Gorwood </a:t>
            </a:r>
            <a:r>
              <a:rPr lang="fr-FR" altLang="ja-JP" sz="1200">
                <a:latin typeface="Calibri" pitchFamily="34" charset="0"/>
              </a:rPr>
              <a:t>(Paris), pour ses travaux sur les addictions et l</a:t>
            </a:r>
            <a:r>
              <a:rPr lang="fr-FR" altLang="fr-FR" sz="1200">
                <a:latin typeface="Calibri" pitchFamily="34" charset="0"/>
              </a:rPr>
              <a:t>’</a:t>
            </a:r>
            <a:r>
              <a:rPr lang="fr-FR" altLang="ja-JP" sz="1200">
                <a:latin typeface="Calibri" pitchFamily="34" charset="0"/>
              </a:rPr>
              <a:t>identification de la vulnérabilité génétique aux addictions</a:t>
            </a:r>
            <a:endParaRPr lang="fr-FR" sz="1200">
              <a:latin typeface="Calibri" pitchFamily="3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613" y="836613"/>
            <a:ext cx="2033587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465263"/>
            <a:ext cx="1681162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55563" y="5197475"/>
            <a:ext cx="890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marL="268288" indent="-268288">
              <a:spcBef>
                <a:spcPts val="300"/>
              </a:spcBef>
              <a:buClr>
                <a:srgbClr val="E20000"/>
              </a:buClr>
              <a:buFont typeface="Wingdings" pitchFamily="2" charset="2"/>
              <a:buChar char="§"/>
            </a:pPr>
            <a:r>
              <a:rPr lang="fr-FR" b="1">
                <a:solidFill>
                  <a:srgbClr val="EE0000"/>
                </a:solidFill>
                <a:latin typeface="Calibri" pitchFamily="34" charset="0"/>
              </a:rPr>
              <a:t>Prix FondaMental – Perce Neige d</a:t>
            </a:r>
            <a:r>
              <a:rPr lang="fr-FR" altLang="fr-FR" b="1">
                <a:solidFill>
                  <a:srgbClr val="EE0000"/>
                </a:solidFill>
                <a:latin typeface="Calibri" pitchFamily="34" charset="0"/>
              </a:rPr>
              <a:t>’</a:t>
            </a:r>
            <a:r>
              <a:rPr lang="fr-FR" b="1">
                <a:solidFill>
                  <a:srgbClr val="EE0000"/>
                </a:solidFill>
                <a:latin typeface="Calibri" pitchFamily="34" charset="0"/>
              </a:rPr>
              <a:t>innovation thérapeutique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6563" y="5559425"/>
            <a:ext cx="6223000" cy="862013"/>
          </a:xfrm>
          <a:prstGeom prst="rect">
            <a:avLst/>
          </a:prstGeom>
          <a:solidFill>
            <a:srgbClr val="DCE6F2"/>
          </a:solidFill>
          <a:ln w="9525">
            <a:solidFill>
              <a:srgbClr val="376092"/>
            </a:solidFill>
            <a:miter lim="800000"/>
            <a:headEnd/>
            <a:tailEnd/>
          </a:ln>
          <a:effectLst>
            <a:outerShdw dist="50800" dir="5400000" algn="ctr" rotWithShape="0">
              <a:srgbClr val="B9CDE5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 marL="268288" indent="-268288">
              <a:buClr>
                <a:srgbClr val="E20000"/>
              </a:buClr>
            </a:pPr>
            <a:r>
              <a:rPr lang="fr-FR" sz="1400" b="1">
                <a:solidFill>
                  <a:srgbClr val="EE0000"/>
                </a:solidFill>
                <a:latin typeface="Calibri" pitchFamily="34" charset="0"/>
              </a:rPr>
              <a:t>La lauréate:</a:t>
            </a:r>
          </a:p>
          <a:p>
            <a:pPr marL="268288" indent="-268288">
              <a:buClr>
                <a:srgbClr val="E20000"/>
              </a:buClr>
              <a:buFont typeface="Wingdings" pitchFamily="2" charset="2"/>
              <a:buChar char="è"/>
            </a:pPr>
            <a:r>
              <a:rPr lang="fr-FR" sz="1200" b="1">
                <a:latin typeface="Calibri" pitchFamily="34" charset="0"/>
              </a:rPr>
              <a:t>Pr Sonia Dolfus, </a:t>
            </a:r>
            <a:r>
              <a:rPr lang="fr-FR" sz="1200">
                <a:latin typeface="Calibri" pitchFamily="34" charset="0"/>
              </a:rPr>
              <a:t>CHU Caen, pour son projet sur le « </a:t>
            </a:r>
            <a:r>
              <a:rPr lang="fr-FR" sz="1200" i="1">
                <a:latin typeface="Calibri" pitchFamily="34" charset="0"/>
              </a:rPr>
              <a:t>Traitement du déficit de la cognition sociale par stimulation magnétique chez des patients atteints de schizophrénie : une étude pilote</a:t>
            </a:r>
            <a:r>
              <a:rPr lang="fr-FR" sz="1200">
                <a:latin typeface="Calibri" pitchFamily="34" charset="0"/>
              </a:rPr>
              <a:t> »</a:t>
            </a:r>
          </a:p>
        </p:txBody>
      </p:sp>
      <p:pic>
        <p:nvPicPr>
          <p:cNvPr id="29703" name="Picture 3" descr="Logo Perce-Nei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7538" y="5246688"/>
            <a:ext cx="79375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Imag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7538" y="2636838"/>
            <a:ext cx="16716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1027"/>
          <p:cNvSpPr>
            <a:spLocks noChangeArrowheads="1"/>
          </p:cNvSpPr>
          <p:nvPr/>
        </p:nvSpPr>
        <p:spPr bwMode="auto">
          <a:xfrm>
            <a:off x="107950" y="44450"/>
            <a:ext cx="845978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fr-FR" sz="2400" b="1">
                <a:solidFill>
                  <a:srgbClr val="EE0000"/>
                </a:solidFill>
                <a:latin typeface="Calibri" pitchFamily="34" charset="0"/>
              </a:rPr>
              <a:t>Stimuler la recherche en psychiatrie en France</a:t>
            </a:r>
          </a:p>
          <a:p>
            <a:r>
              <a:rPr lang="fr-FR" sz="2000" b="1" i="1">
                <a:latin typeface="Calibri" pitchFamily="34" charset="0"/>
              </a:rPr>
              <a:t>La création de Prix</a:t>
            </a:r>
            <a:endParaRPr lang="fr-FR" sz="2000" b="1" i="1"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29706" name="Imag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8513" y="4016375"/>
            <a:ext cx="6635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025900"/>
            <a:ext cx="7747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2"/>
          <p:cNvGrpSpPr>
            <a:grpSpLocks/>
          </p:cNvGrpSpPr>
          <p:nvPr/>
        </p:nvGrpSpPr>
        <p:grpSpPr bwMode="auto">
          <a:xfrm>
            <a:off x="2181225" y="4281488"/>
            <a:ext cx="4694238" cy="1957387"/>
            <a:chOff x="936610" y="2565582"/>
            <a:chExt cx="7188412" cy="3251985"/>
          </a:xfrm>
        </p:grpSpPr>
        <p:sp>
          <p:nvSpPr>
            <p:cNvPr id="30741" name="TextBox 5"/>
            <p:cNvSpPr txBox="1">
              <a:spLocks noChangeArrowheads="1"/>
            </p:cNvSpPr>
            <p:nvPr/>
          </p:nvSpPr>
          <p:spPr bwMode="auto">
            <a:xfrm>
              <a:off x="1430184" y="4846312"/>
              <a:ext cx="2194396" cy="97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>
                  <a:solidFill>
                    <a:srgbClr val="FFFFFF"/>
                  </a:solidFill>
                  <a:latin typeface="Calibri" pitchFamily="34" charset="0"/>
                </a:rPr>
                <a:t>Cardiovascular</a:t>
              </a:r>
              <a:br>
                <a:rPr lang="en-GB" sz="1600" b="1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en-GB" sz="1600" b="1">
                  <a:solidFill>
                    <a:srgbClr val="FFFFFF"/>
                  </a:solidFill>
                  <a:latin typeface="Calibri" pitchFamily="34" charset="0"/>
                </a:rPr>
                <a:t>disease</a:t>
              </a:r>
            </a:p>
          </p:txBody>
        </p:sp>
        <p:sp>
          <p:nvSpPr>
            <p:cNvPr id="30742" name="TextBox 7"/>
            <p:cNvSpPr txBox="1">
              <a:spLocks noChangeArrowheads="1"/>
            </p:cNvSpPr>
            <p:nvPr/>
          </p:nvSpPr>
          <p:spPr bwMode="auto">
            <a:xfrm>
              <a:off x="936610" y="3206296"/>
              <a:ext cx="1426377" cy="97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>
                  <a:solidFill>
                    <a:srgbClr val="FFFFFF"/>
                  </a:solidFill>
                  <a:latin typeface="Calibri" pitchFamily="34" charset="0"/>
                </a:rPr>
                <a:t>Diabetes</a:t>
              </a:r>
              <a:br>
                <a:rPr lang="en-GB" sz="1600" b="1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en-GB" sz="1600" b="1">
                  <a:solidFill>
                    <a:srgbClr val="FFFFFF"/>
                  </a:solidFill>
                  <a:latin typeface="Calibri" pitchFamily="34" charset="0"/>
                </a:rPr>
                <a:t>mellitus</a:t>
              </a:r>
            </a:p>
          </p:txBody>
        </p:sp>
        <p:sp>
          <p:nvSpPr>
            <p:cNvPr id="30743" name="TextBox 8"/>
            <p:cNvSpPr txBox="1">
              <a:spLocks noChangeArrowheads="1"/>
            </p:cNvSpPr>
            <p:nvPr/>
          </p:nvSpPr>
          <p:spPr bwMode="auto">
            <a:xfrm>
              <a:off x="3724640" y="2565582"/>
              <a:ext cx="1282315" cy="56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solidFill>
                    <a:srgbClr val="FFFFFF"/>
                  </a:solidFill>
                  <a:latin typeface="Calibri" pitchFamily="34" charset="0"/>
                </a:rPr>
                <a:t>Obesity</a:t>
              </a:r>
            </a:p>
          </p:txBody>
        </p:sp>
        <p:sp>
          <p:nvSpPr>
            <p:cNvPr id="30744" name="TextBox 7"/>
            <p:cNvSpPr txBox="1">
              <a:spLocks noChangeArrowheads="1"/>
            </p:cNvSpPr>
            <p:nvPr/>
          </p:nvSpPr>
          <p:spPr bwMode="auto">
            <a:xfrm>
              <a:off x="6084812" y="3277486"/>
              <a:ext cx="2040210" cy="56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>
                  <a:solidFill>
                    <a:srgbClr val="FFFFFF"/>
                  </a:solidFill>
                  <a:latin typeface="Calibri" pitchFamily="34" charset="0"/>
                </a:rPr>
                <a:t>Hypertension</a:t>
              </a:r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114373" y="911688"/>
            <a:ext cx="2441047" cy="2881608"/>
          </a:xfrm>
          <a:prstGeom prst="rect">
            <a:avLst/>
          </a:prstGeom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6403975" y="1657350"/>
            <a:ext cx="2371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77"/>
                </a:solidFill>
                <a:latin typeface="Calibri" pitchFamily="34" charset="0"/>
              </a:rPr>
              <a:t>Immuno-Genetique </a:t>
            </a:r>
          </a:p>
          <a:p>
            <a:pPr algn="ctr"/>
            <a:r>
              <a:rPr lang="en-US" sz="1400" b="1" i="1">
                <a:solidFill>
                  <a:srgbClr val="000077"/>
                </a:solidFill>
                <a:latin typeface="Calibri" pitchFamily="34" charset="0"/>
              </a:rPr>
              <a:t>HLA</a:t>
            </a:r>
          </a:p>
          <a:p>
            <a:pPr algn="ctr"/>
            <a:r>
              <a:rPr lang="en-US" sz="1100" i="1">
                <a:solidFill>
                  <a:srgbClr val="000077"/>
                </a:solidFill>
                <a:latin typeface="Calibri" pitchFamily="34" charset="0"/>
              </a:rPr>
              <a:t>(Tamouza et al, in prep)</a:t>
            </a:r>
          </a:p>
          <a:p>
            <a:pPr algn="ctr"/>
            <a:r>
              <a:rPr lang="en-US" sz="1400" b="1" i="1">
                <a:solidFill>
                  <a:srgbClr val="000077"/>
                </a:solidFill>
                <a:latin typeface="Calibri" pitchFamily="34" charset="0"/>
              </a:rPr>
              <a:t>TLR, NOD</a:t>
            </a:r>
          </a:p>
          <a:p>
            <a:pPr algn="ctr"/>
            <a:r>
              <a:rPr lang="en-US" sz="1100" i="1">
                <a:solidFill>
                  <a:srgbClr val="000077"/>
                </a:solidFill>
                <a:latin typeface="Calibri" pitchFamily="34" charset="0"/>
              </a:rPr>
              <a:t>(Oliveira et a, 2014, 2015)</a:t>
            </a:r>
          </a:p>
          <a:p>
            <a:pPr algn="ctr"/>
            <a:r>
              <a:rPr lang="en-US" sz="1400" b="1" i="1">
                <a:solidFill>
                  <a:srgbClr val="000077"/>
                </a:solidFill>
                <a:latin typeface="Calibri" pitchFamily="34" charset="0"/>
              </a:rPr>
              <a:t>…</a:t>
            </a:r>
            <a:endParaRPr lang="en-US" sz="1400" b="1">
              <a:solidFill>
                <a:srgbClr val="000077"/>
              </a:solidFill>
              <a:latin typeface="Calibri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536" y="942299"/>
            <a:ext cx="2863091" cy="2630717"/>
          </a:xfrm>
          <a:prstGeom prst="rect">
            <a:avLst/>
          </a:prstGeom>
        </p:spPr>
      </p:pic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-109538" y="1422400"/>
            <a:ext cx="34115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77"/>
                </a:solidFill>
                <a:latin typeface="Calibri" pitchFamily="34" charset="0"/>
              </a:rPr>
              <a:t>Environnement</a:t>
            </a:r>
          </a:p>
          <a:p>
            <a:pPr algn="ctr"/>
            <a:endParaRPr lang="en-US" sz="1200" b="1" i="1">
              <a:solidFill>
                <a:srgbClr val="000077"/>
              </a:solidFill>
              <a:latin typeface="Calibri" pitchFamily="34" charset="0"/>
            </a:endParaRPr>
          </a:p>
          <a:p>
            <a:pPr algn="ctr"/>
            <a:r>
              <a:rPr lang="en-US" sz="1400" b="1" i="1">
                <a:solidFill>
                  <a:srgbClr val="000077"/>
                </a:solidFill>
                <a:latin typeface="Calibri" pitchFamily="34" charset="0"/>
              </a:rPr>
              <a:t>Infections précoces</a:t>
            </a:r>
          </a:p>
          <a:p>
            <a:pPr algn="ctr"/>
            <a:r>
              <a:rPr lang="en-US" sz="1100" i="1">
                <a:solidFill>
                  <a:srgbClr val="000077"/>
                </a:solidFill>
                <a:latin typeface="Calibri" pitchFamily="34" charset="0"/>
              </a:rPr>
              <a:t>(Hamdani et al, 2013)</a:t>
            </a:r>
          </a:p>
          <a:p>
            <a:pPr algn="ctr"/>
            <a:r>
              <a:rPr lang="en-US" sz="1200" b="1" i="1">
                <a:solidFill>
                  <a:srgbClr val="000077"/>
                </a:solidFill>
                <a:latin typeface="Calibri" pitchFamily="34" charset="0"/>
              </a:rPr>
              <a:t> </a:t>
            </a:r>
            <a:r>
              <a:rPr lang="en-US" sz="1400" b="1" i="1">
                <a:solidFill>
                  <a:srgbClr val="000077"/>
                </a:solidFill>
                <a:latin typeface="Calibri" pitchFamily="34" charset="0"/>
              </a:rPr>
              <a:t>Trauma sévères</a:t>
            </a:r>
          </a:p>
          <a:p>
            <a:pPr algn="ctr"/>
            <a:r>
              <a:rPr lang="en-US" sz="1100" i="1">
                <a:solidFill>
                  <a:srgbClr val="000077"/>
                </a:solidFill>
                <a:latin typeface="Calibri" pitchFamily="34" charset="0"/>
              </a:rPr>
              <a:t>(Etain et al, 2012)</a:t>
            </a:r>
          </a:p>
          <a:p>
            <a:pPr algn="ctr"/>
            <a:r>
              <a:rPr lang="en-US" sz="1400" b="1" i="1">
                <a:solidFill>
                  <a:srgbClr val="000077"/>
                </a:solidFill>
                <a:latin typeface="Calibri" pitchFamily="34" charset="0"/>
              </a:rPr>
              <a:t> Déficit en Vitamine D</a:t>
            </a:r>
          </a:p>
          <a:p>
            <a:pPr algn="ctr"/>
            <a:r>
              <a:rPr lang="en-US" sz="1100" i="1">
                <a:solidFill>
                  <a:srgbClr val="000077"/>
                </a:solidFill>
                <a:latin typeface="Calibri" pitchFamily="34" charset="0"/>
              </a:rPr>
              <a:t>(Fond et al, 2015)</a:t>
            </a:r>
          </a:p>
          <a:p>
            <a:pPr algn="ctr"/>
            <a:r>
              <a:rPr lang="en-US" sz="1200" b="1" i="1">
                <a:solidFill>
                  <a:srgbClr val="000077"/>
                </a:solidFill>
                <a:latin typeface="Calibri" pitchFamily="34" charset="0"/>
              </a:rPr>
              <a:t>Troubles du sommeil</a:t>
            </a:r>
          </a:p>
          <a:p>
            <a:pPr algn="ctr"/>
            <a:r>
              <a:rPr lang="en-US" sz="1100" i="1">
                <a:solidFill>
                  <a:srgbClr val="000077"/>
                </a:solidFill>
                <a:latin typeface="Calibri" pitchFamily="34" charset="0"/>
              </a:rPr>
              <a:t>(Etain et al, 2014)</a:t>
            </a:r>
          </a:p>
        </p:txBody>
      </p:sp>
      <p:pic>
        <p:nvPicPr>
          <p:cNvPr id="30726" name="Image 2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529013" y="1171575"/>
            <a:ext cx="19764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3568700" y="1524000"/>
            <a:ext cx="188753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Immuno-Inflammation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de bas niveau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Périphérique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&amp; centrale</a:t>
            </a:r>
          </a:p>
          <a:p>
            <a:pPr algn="ctr"/>
            <a:r>
              <a:rPr lang="en-US" sz="1100" i="1">
                <a:solidFill>
                  <a:srgbClr val="FF0000"/>
                </a:solidFill>
                <a:latin typeface="Calibri" pitchFamily="34" charset="0"/>
              </a:rPr>
              <a:t>Dargel et al, 2015)</a:t>
            </a:r>
          </a:p>
        </p:txBody>
      </p:sp>
      <p:pic>
        <p:nvPicPr>
          <p:cNvPr id="30728" name="Image 1" descr="Capture d’écran 2015-11-26 à 08.22.5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13" y="4281488"/>
            <a:ext cx="225107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www.builttosell.com/wp-content/uploads/2011/09/brain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/>
          </a:blip>
          <a:srcRect/>
          <a:stretch>
            <a:fillRect/>
          </a:stretch>
        </p:blipFill>
        <p:spPr bwMode="auto">
          <a:xfrm>
            <a:off x="6515100" y="4252580"/>
            <a:ext cx="1501976" cy="1502576"/>
          </a:xfrm>
          <a:prstGeom prst="rect">
            <a:avLst/>
          </a:prstGeom>
          <a:noFill/>
          <a:extLst/>
        </p:spPr>
      </p:pic>
      <p:sp>
        <p:nvSpPr>
          <p:cNvPr id="23" name="Explosão 2 129"/>
          <p:cNvSpPr/>
          <p:nvPr/>
        </p:nvSpPr>
        <p:spPr bwMode="auto">
          <a:xfrm rot="1357537">
            <a:off x="6519863" y="4732338"/>
            <a:ext cx="942975" cy="674687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Calibri"/>
            </a:endParaRPr>
          </a:p>
        </p:txBody>
      </p:sp>
      <p:sp>
        <p:nvSpPr>
          <p:cNvPr id="30731" name="ZoneTexte 23"/>
          <p:cNvSpPr txBox="1">
            <a:spLocks noChangeArrowheads="1"/>
          </p:cNvSpPr>
          <p:nvPr/>
        </p:nvSpPr>
        <p:spPr bwMode="auto">
          <a:xfrm>
            <a:off x="6515100" y="4887913"/>
            <a:ext cx="876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HERV-W</a:t>
            </a:r>
          </a:p>
        </p:txBody>
      </p:sp>
      <p:sp>
        <p:nvSpPr>
          <p:cNvPr id="30732" name="ZoneTexte 4"/>
          <p:cNvSpPr txBox="1">
            <a:spLocks noChangeArrowheads="1"/>
          </p:cNvSpPr>
          <p:nvPr/>
        </p:nvSpPr>
        <p:spPr bwMode="auto">
          <a:xfrm>
            <a:off x="207963" y="3606800"/>
            <a:ext cx="3357562" cy="5842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solidFill>
                  <a:srgbClr val="FF0000"/>
                </a:solidFill>
              </a:rPr>
              <a:t>Augmentation de la perméabilité</a:t>
            </a:r>
          </a:p>
          <a:p>
            <a:pPr algn="ctr"/>
            <a:r>
              <a:rPr lang="fr-FR" sz="1600" b="1">
                <a:solidFill>
                  <a:srgbClr val="FF0000"/>
                </a:solidFill>
              </a:rPr>
              <a:t> de la barrière digestive</a:t>
            </a:r>
          </a:p>
        </p:txBody>
      </p:sp>
      <p:sp>
        <p:nvSpPr>
          <p:cNvPr id="30733" name="Line 19"/>
          <p:cNvSpPr>
            <a:spLocks noChangeShapeType="1"/>
          </p:cNvSpPr>
          <p:nvPr/>
        </p:nvSpPr>
        <p:spPr bwMode="blackWhite">
          <a:xfrm flipH="1">
            <a:off x="3113088" y="3122613"/>
            <a:ext cx="981075" cy="55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8000">
            <a:spAutoFit/>
          </a:bodyPr>
          <a:lstStyle/>
          <a:p>
            <a:endParaRPr lang="fr-FR"/>
          </a:p>
        </p:txBody>
      </p:sp>
      <p:sp>
        <p:nvSpPr>
          <p:cNvPr id="30734" name="Line 19"/>
          <p:cNvSpPr>
            <a:spLocks noChangeShapeType="1"/>
          </p:cNvSpPr>
          <p:nvPr/>
        </p:nvSpPr>
        <p:spPr bwMode="blackWhite">
          <a:xfrm>
            <a:off x="4760913" y="3122613"/>
            <a:ext cx="1027112" cy="55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800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815013" y="3616325"/>
            <a:ext cx="2843212" cy="5857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solidFill>
                  <a:srgbClr val="FF0000"/>
                </a:solidFill>
              </a:rPr>
              <a:t>Réactivation de retro-virus </a:t>
            </a:r>
          </a:p>
          <a:p>
            <a:pPr algn="ctr"/>
            <a:r>
              <a:rPr lang="fr-FR" sz="1600" b="1">
                <a:solidFill>
                  <a:srgbClr val="FF0000"/>
                </a:solidFill>
              </a:rPr>
              <a:t>endogènes humains</a:t>
            </a:r>
          </a:p>
        </p:txBody>
      </p:sp>
      <p:sp>
        <p:nvSpPr>
          <p:cNvPr id="30736" name="Line 19"/>
          <p:cNvSpPr>
            <a:spLocks noChangeShapeType="1"/>
          </p:cNvSpPr>
          <p:nvPr/>
        </p:nvSpPr>
        <p:spPr bwMode="blackWhite">
          <a:xfrm flipH="1">
            <a:off x="1757363" y="5905500"/>
            <a:ext cx="0" cy="55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8000">
            <a:spAutoFit/>
          </a:bodyPr>
          <a:lstStyle/>
          <a:p>
            <a:endParaRPr lang="fr-FR"/>
          </a:p>
        </p:txBody>
      </p:sp>
      <p:sp>
        <p:nvSpPr>
          <p:cNvPr id="30737" name="ZoneTexte 7"/>
          <p:cNvSpPr txBox="1">
            <a:spLocks noChangeArrowheads="1"/>
          </p:cNvSpPr>
          <p:nvPr/>
        </p:nvSpPr>
        <p:spPr bwMode="auto">
          <a:xfrm>
            <a:off x="106363" y="6435725"/>
            <a:ext cx="42751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Auto-anticorps périphériques et Centraux (NMDAR-Abs)</a:t>
            </a:r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blackWhite">
          <a:xfrm flipH="1">
            <a:off x="4419600" y="3170238"/>
            <a:ext cx="0" cy="1576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8000">
            <a:spAutoFit/>
          </a:bodyPr>
          <a:lstStyle/>
          <a:p>
            <a:endParaRPr lang="fr-FR"/>
          </a:p>
        </p:txBody>
      </p:sp>
      <p:sp>
        <p:nvSpPr>
          <p:cNvPr id="30739" name="ZoneTexte 9"/>
          <p:cNvSpPr txBox="1">
            <a:spLocks noChangeArrowheads="1"/>
          </p:cNvSpPr>
          <p:nvPr/>
        </p:nvSpPr>
        <p:spPr bwMode="auto">
          <a:xfrm>
            <a:off x="3484563" y="4837113"/>
            <a:ext cx="29162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b="1">
                <a:solidFill>
                  <a:srgbClr val="000077"/>
                </a:solidFill>
                <a:latin typeface="Calibri" pitchFamily="34" charset="0"/>
              </a:rPr>
              <a:t>Déclin cognitif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b="1">
                <a:solidFill>
                  <a:srgbClr val="000077"/>
                </a:solidFill>
                <a:latin typeface="Calibri" pitchFamily="34" charset="0"/>
              </a:rPr>
              <a:t>Formes résistantes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b="1">
                <a:solidFill>
                  <a:srgbClr val="000077"/>
                </a:solidFill>
                <a:latin typeface="Calibri" pitchFamily="34" charset="0"/>
              </a:rPr>
              <a:t>Comorbidités somatiques</a:t>
            </a:r>
          </a:p>
        </p:txBody>
      </p:sp>
      <p:sp>
        <p:nvSpPr>
          <p:cNvPr id="30740" name="Rectangle 1027"/>
          <p:cNvSpPr>
            <a:spLocks noChangeArrowheads="1"/>
          </p:cNvSpPr>
          <p:nvPr/>
        </p:nvSpPr>
        <p:spPr bwMode="auto">
          <a:xfrm>
            <a:off x="73025" y="44450"/>
            <a:ext cx="845978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fr-FR" sz="2400" b="1">
                <a:solidFill>
                  <a:srgbClr val="EE0000"/>
                </a:solidFill>
                <a:latin typeface="Calibri" pitchFamily="34" charset="0"/>
              </a:rPr>
              <a:t>Stimuler la recherche en psychiatrie en France</a:t>
            </a:r>
          </a:p>
          <a:p>
            <a:r>
              <a:rPr lang="fr-FR" sz="2000" b="1" i="1">
                <a:latin typeface="Calibri" pitchFamily="34" charset="0"/>
              </a:rPr>
              <a:t>Innovations thérapeutiques en Immuno-psychiatrie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66675" y="1196975"/>
            <a:ext cx="53181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lnSpc>
                <a:spcPct val="110000"/>
              </a:lnSpc>
              <a:buClr>
                <a:srgbClr val="CC0000"/>
              </a:buClr>
            </a:pPr>
            <a:r>
              <a:rPr lang="fr-FR" sz="2000" b="1">
                <a:solidFill>
                  <a:srgbClr val="EE0000"/>
                </a:solidFill>
                <a:latin typeface="Calibri" pitchFamily="34" charset="0"/>
              </a:rPr>
              <a:t>Conférences de FondaMental-Chenevier</a:t>
            </a:r>
          </a:p>
          <a:p>
            <a:pPr marL="341313" indent="-341313" eaLnBrk="0" hangingPunct="0">
              <a:spcBef>
                <a:spcPts val="600"/>
              </a:spcBef>
            </a:pPr>
            <a:r>
              <a:rPr lang="fr-FR">
                <a:solidFill>
                  <a:srgbClr val="262626"/>
                </a:solidFill>
                <a:latin typeface="Calibri" pitchFamily="34" charset="0"/>
              </a:rPr>
              <a:t>Cycle 2015-16: </a:t>
            </a:r>
            <a:r>
              <a:rPr lang="fr-FR" b="1">
                <a:solidFill>
                  <a:srgbClr val="262626"/>
                </a:solidFill>
                <a:latin typeface="Calibri" pitchFamily="34" charset="0"/>
              </a:rPr>
              <a:t>Psychoses, dépressions, addictions: une indispensable relecture à la lumière de l</a:t>
            </a:r>
            <a:r>
              <a:rPr lang="ja-JP" altLang="fr-FR" b="1">
                <a:solidFill>
                  <a:srgbClr val="262626"/>
                </a:solidFill>
                <a:latin typeface="Calibri" pitchFamily="34" charset="0"/>
              </a:rPr>
              <a:t>’</a:t>
            </a:r>
            <a:r>
              <a:rPr lang="fr-FR" altLang="ja-JP" b="1">
                <a:solidFill>
                  <a:srgbClr val="262626"/>
                </a:solidFill>
                <a:latin typeface="Calibri" pitchFamily="34" charset="0"/>
              </a:rPr>
              <a:t>immuno-psychiatrie</a:t>
            </a:r>
            <a:endParaRPr lang="fr-FR" b="1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633413" y="0"/>
            <a:ext cx="85105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marL="174625"/>
            <a:r>
              <a:rPr lang="fr-FR" sz="2400" b="1">
                <a:solidFill>
                  <a:srgbClr val="EE0000"/>
                </a:solidFill>
                <a:latin typeface="Calibri" pitchFamily="34" charset="0"/>
              </a:rPr>
              <a:t>MISSION </a:t>
            </a:r>
            <a:r>
              <a:rPr lang="fr-FR" sz="2400" b="1" i="1">
                <a:solidFill>
                  <a:srgbClr val="EE0000"/>
                </a:solidFill>
                <a:latin typeface="Calibri" pitchFamily="34" charset="0"/>
              </a:rPr>
              <a:t>Formation</a:t>
            </a:r>
          </a:p>
          <a:p>
            <a:pPr marL="174625"/>
            <a:r>
              <a:rPr lang="fr-FR" sz="2000" b="1" i="1">
                <a:latin typeface="Calibri" pitchFamily="34" charset="0"/>
              </a:rPr>
              <a:t>Diffusion des savoirs, formation de la communauté scientifique et médicale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92075" y="3509963"/>
            <a:ext cx="50403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fr-FR">
                <a:solidFill>
                  <a:srgbClr val="262626"/>
                </a:solidFill>
                <a:latin typeface="Calibri" pitchFamily="34" charset="0"/>
              </a:rPr>
              <a:t>Livres sur les Conférences édités: </a:t>
            </a:r>
          </a:p>
        </p:txBody>
      </p:sp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55563" y="2636838"/>
            <a:ext cx="504031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fr-FR">
                <a:solidFill>
                  <a:srgbClr val="262626"/>
                </a:solidFill>
                <a:latin typeface="Calibri" pitchFamily="34" charset="0"/>
              </a:rPr>
              <a:t>Cycles filmés et séances disponibles sur le site Internet de la fondation</a:t>
            </a: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4221163"/>
            <a:ext cx="4373563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76200" y="115888"/>
            <a:ext cx="431800" cy="523875"/>
          </a:xfrm>
          <a:prstGeom prst="rect">
            <a:avLst/>
          </a:prstGeom>
          <a:noFill/>
          <a:ln w="9525">
            <a:solidFill>
              <a:srgbClr val="EE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CC0000"/>
                </a:solidFill>
                <a:latin typeface="Calibri" pitchFamily="34" charset="0"/>
              </a:rPr>
              <a:t>3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13" y="1033463"/>
            <a:ext cx="3019425" cy="42672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/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463" y="4221163"/>
            <a:ext cx="1389062" cy="1882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25" y="1597025"/>
            <a:ext cx="3459163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0" name="ZoneTexte 1"/>
          <p:cNvSpPr txBox="1">
            <a:spLocks noChangeArrowheads="1"/>
          </p:cNvSpPr>
          <p:nvPr/>
        </p:nvSpPr>
        <p:spPr bwMode="auto">
          <a:xfrm>
            <a:off x="144463" y="1079500"/>
            <a:ext cx="91074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>
                <a:latin typeface="Calibri" pitchFamily="34" charset="0"/>
              </a:rPr>
              <a:t>Une année 2014 sous le sceau de la prévention</a:t>
            </a:r>
          </a:p>
        </p:txBody>
      </p:sp>
      <p:sp>
        <p:nvSpPr>
          <p:cNvPr id="32771" name="ZoneTexte 6"/>
          <p:cNvSpPr txBox="1">
            <a:spLocks noChangeArrowheads="1"/>
          </p:cNvSpPr>
          <p:nvPr/>
        </p:nvSpPr>
        <p:spPr bwMode="auto">
          <a:xfrm rot="-1623774">
            <a:off x="1289050" y="4883150"/>
            <a:ext cx="1768475" cy="401638"/>
          </a:xfrm>
          <a:prstGeom prst="rect">
            <a:avLst/>
          </a:prstGeom>
          <a:solidFill>
            <a:srgbClr val="EE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chemeClr val="bg1"/>
                </a:solidFill>
                <a:latin typeface="Calibri" pitchFamily="34" charset="0"/>
              </a:rPr>
              <a:t>JUIN</a:t>
            </a: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614488"/>
            <a:ext cx="2670175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2773" name="ZoneTexte 7"/>
          <p:cNvSpPr txBox="1">
            <a:spLocks noChangeArrowheads="1"/>
          </p:cNvSpPr>
          <p:nvPr/>
        </p:nvSpPr>
        <p:spPr bwMode="auto">
          <a:xfrm rot="-1623774">
            <a:off x="4232275" y="4883150"/>
            <a:ext cx="1770063" cy="401638"/>
          </a:xfrm>
          <a:prstGeom prst="rect">
            <a:avLst/>
          </a:prstGeom>
          <a:solidFill>
            <a:srgbClr val="EE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chemeClr val="bg1"/>
                </a:solidFill>
                <a:latin typeface="Calibri" pitchFamily="34" charset="0"/>
              </a:rPr>
              <a:t>OCTOBRE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76200" y="115888"/>
            <a:ext cx="431800" cy="523875"/>
          </a:xfrm>
          <a:prstGeom prst="rect">
            <a:avLst/>
          </a:prstGeom>
          <a:noFill/>
          <a:ln w="9525">
            <a:solidFill>
              <a:srgbClr val="EE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C0000"/>
                </a:solidFill>
                <a:latin typeface="Calibri" pitchFamily="34" charset="0"/>
              </a:rPr>
              <a:t>4</a:t>
            </a:r>
            <a:endParaRPr lang="fr-FR" sz="2800" b="1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633413" y="0"/>
            <a:ext cx="85105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marL="174625"/>
            <a:r>
              <a:rPr lang="fr-FR" sz="2400" b="1">
                <a:solidFill>
                  <a:srgbClr val="EE0000"/>
                </a:solidFill>
                <a:latin typeface="Calibri" pitchFamily="34" charset="0"/>
              </a:rPr>
              <a:t>MISSION </a:t>
            </a:r>
            <a:r>
              <a:rPr lang="fr-FR" sz="2400" b="1" i="1">
                <a:solidFill>
                  <a:srgbClr val="EE0000"/>
                </a:solidFill>
                <a:latin typeface="Calibri" pitchFamily="34" charset="0"/>
              </a:rPr>
              <a:t>Information</a:t>
            </a:r>
          </a:p>
          <a:p>
            <a:pPr marL="174625"/>
            <a:r>
              <a:rPr lang="fr-FR" sz="2000" b="1" i="1">
                <a:latin typeface="Calibri" pitchFamily="34" charset="0"/>
              </a:rPr>
              <a:t>Briser les préjugés et alerter les décideurs</a:t>
            </a:r>
          </a:p>
        </p:txBody>
      </p:sp>
      <p:pic>
        <p:nvPicPr>
          <p:cNvPr id="327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5413" y="1833563"/>
            <a:ext cx="25193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5413" y="1597025"/>
            <a:ext cx="1111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ZoneTexte 10"/>
          <p:cNvSpPr txBox="1">
            <a:spLocks noChangeArrowheads="1"/>
          </p:cNvSpPr>
          <p:nvPr/>
        </p:nvSpPr>
        <p:spPr bwMode="auto">
          <a:xfrm>
            <a:off x="179388" y="5765800"/>
            <a:ext cx="8959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EE0000"/>
              </a:buClr>
              <a:buSzPct val="110000"/>
            </a:pPr>
            <a:r>
              <a:rPr lang="fr-FR" b="1">
                <a:solidFill>
                  <a:srgbClr val="EE0000"/>
                </a:solidFill>
                <a:latin typeface="Calibri" pitchFamily="34" charset="0"/>
              </a:rPr>
              <a:t>Enquête:</a:t>
            </a:r>
            <a:r>
              <a:rPr lang="fr-FR">
                <a:latin typeface="Calibri" pitchFamily="34" charset="0"/>
              </a:rPr>
              <a:t> La représentations des maladies mentales chez les Français (Ipsos-Klesia)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-457200" y="49530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latin typeface="Tahoma" pitchFamily="34" charset="0"/>
                <a:cs typeface="Tahoma" pitchFamily="34" charset="0"/>
              </a:rPr>
              <a:t>Retrouver toutes les informations </a:t>
            </a:r>
          </a:p>
          <a:p>
            <a:pPr algn="ctr"/>
            <a:r>
              <a:rPr lang="fr-FR" sz="1400">
                <a:latin typeface="Tahoma" pitchFamily="34" charset="0"/>
                <a:cs typeface="Tahoma" pitchFamily="34" charset="0"/>
              </a:rPr>
              <a:t>sur la fondation:</a:t>
            </a:r>
          </a:p>
          <a:p>
            <a:pPr algn="ctr"/>
            <a:r>
              <a:rPr lang="fr-FR" sz="1400" b="1" i="1">
                <a:solidFill>
                  <a:srgbClr val="FF0000"/>
                </a:solidFill>
                <a:latin typeface="Tahoma" pitchFamily="34" charset="0"/>
              </a:rPr>
              <a:t>www.fondation-fondamental.org</a:t>
            </a:r>
            <a:r>
              <a:rPr lang="fr-FR" sz="140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0" y="598488"/>
            <a:ext cx="4284663" cy="3046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3200" b="1">
              <a:solidFill>
                <a:srgbClr val="EE0000"/>
              </a:solidFill>
              <a:latin typeface="Calibri" pitchFamily="34" charset="0"/>
            </a:endParaRPr>
          </a:p>
          <a:p>
            <a:pPr algn="ctr"/>
            <a:endParaRPr lang="fr-FR" sz="3200" b="1">
              <a:solidFill>
                <a:srgbClr val="EE0000"/>
              </a:solidFill>
              <a:latin typeface="Calibri" pitchFamily="34" charset="0"/>
            </a:endParaRPr>
          </a:p>
          <a:p>
            <a:pPr algn="ctr"/>
            <a:endParaRPr lang="fr-FR" sz="3200" b="1">
              <a:solidFill>
                <a:srgbClr val="EE0000"/>
              </a:solidFill>
              <a:latin typeface="Calibri" pitchFamily="34" charset="0"/>
            </a:endParaRPr>
          </a:p>
          <a:p>
            <a:pPr algn="ctr"/>
            <a:endParaRPr lang="fr-FR" sz="3200" b="1">
              <a:solidFill>
                <a:srgbClr val="EE0000"/>
              </a:solidFill>
              <a:latin typeface="Calibri" pitchFamily="34" charset="0"/>
            </a:endParaRPr>
          </a:p>
          <a:p>
            <a:pPr algn="ctr"/>
            <a:r>
              <a:rPr lang="fr-FR" sz="3200" b="1">
                <a:solidFill>
                  <a:srgbClr val="EE0000"/>
                </a:solidFill>
                <a:latin typeface="Calibri" pitchFamily="34" charset="0"/>
              </a:rPr>
              <a:t>S</a:t>
            </a:r>
            <a:r>
              <a:rPr lang="ja-JP" altLang="fr-FR" sz="3200" b="1">
                <a:solidFill>
                  <a:srgbClr val="EE0000"/>
                </a:solidFill>
                <a:latin typeface="Calibri" pitchFamily="34" charset="0"/>
              </a:rPr>
              <a:t>’</a:t>
            </a:r>
            <a:r>
              <a:rPr lang="fr-FR" altLang="ja-JP" sz="3200" b="1">
                <a:solidFill>
                  <a:srgbClr val="EE0000"/>
                </a:solidFill>
                <a:latin typeface="Calibri" pitchFamily="34" charset="0"/>
              </a:rPr>
              <a:t>engager aux côtés de FondaMental !</a:t>
            </a:r>
            <a:endParaRPr lang="fr-FR" sz="3200" b="1">
              <a:solidFill>
                <a:srgbClr val="EE0000"/>
              </a:solidFill>
              <a:latin typeface="Calibri" pitchFamily="34" charset="0"/>
            </a:endParaRPr>
          </a:p>
        </p:txBody>
      </p:sp>
      <p:pic>
        <p:nvPicPr>
          <p:cNvPr id="33795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88913"/>
            <a:ext cx="4265612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823913" y="5765800"/>
            <a:ext cx="2163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@FondaMental_Psy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0488"/>
            <a:r>
              <a:rPr lang="fr-FR" sz="2400" b="1">
                <a:solidFill>
                  <a:srgbClr val="EE0000"/>
                </a:solidFill>
                <a:latin typeface="Tahoma" pitchFamily="34" charset="0"/>
                <a:cs typeface="Tahoma" pitchFamily="34" charset="0"/>
              </a:rPr>
              <a:t>Centre Expert  : Processus d</a:t>
            </a:r>
            <a:r>
              <a:rPr lang="fr-FR" altLang="fr-FR" sz="2400" b="1">
                <a:solidFill>
                  <a:srgbClr val="EE0000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fr-FR" altLang="ja-JP" sz="2400" b="1">
                <a:solidFill>
                  <a:srgbClr val="EE0000"/>
                </a:solidFill>
                <a:latin typeface="Tahoma" pitchFamily="34" charset="0"/>
                <a:cs typeface="Tahoma" pitchFamily="34" charset="0"/>
              </a:rPr>
              <a:t>évaluation de qualité, spécialisé, multidisciplinaire et partagé </a:t>
            </a:r>
            <a:endParaRPr lang="fr-FR" sz="2400" b="1">
              <a:solidFill>
                <a:srgbClr val="EE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88925" y="1981200"/>
            <a:ext cx="1417638" cy="8763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Pre-screening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1831975" y="1501775"/>
            <a:ext cx="2636838" cy="17256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6575425" y="1833563"/>
            <a:ext cx="1728788" cy="777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>
            <a:off x="165100" y="3810000"/>
            <a:ext cx="7991475" cy="0"/>
          </a:xfrm>
          <a:prstGeom prst="line">
            <a:avLst/>
          </a:prstGeom>
          <a:noFill/>
          <a:ln w="190500">
            <a:solidFill>
              <a:srgbClr val="CCFF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361950" y="4114800"/>
            <a:ext cx="1439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alibri" pitchFamily="34" charset="0"/>
              </a:rPr>
              <a:t>Première consultation</a:t>
            </a:r>
          </a:p>
        </p:txBody>
      </p:sp>
      <p:sp>
        <p:nvSpPr>
          <p:cNvPr id="34823" name="Line 11"/>
          <p:cNvSpPr>
            <a:spLocks noChangeShapeType="1"/>
          </p:cNvSpPr>
          <p:nvPr/>
        </p:nvSpPr>
        <p:spPr bwMode="auto">
          <a:xfrm flipV="1">
            <a:off x="1058863" y="2857500"/>
            <a:ext cx="0" cy="86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24" name="Line 13"/>
          <p:cNvSpPr>
            <a:spLocks noChangeShapeType="1"/>
          </p:cNvSpPr>
          <p:nvPr/>
        </p:nvSpPr>
        <p:spPr bwMode="auto">
          <a:xfrm flipV="1">
            <a:off x="5456238" y="2857500"/>
            <a:ext cx="0" cy="86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25" name="Text Box 15"/>
          <p:cNvSpPr txBox="1">
            <a:spLocks noChangeArrowheads="1"/>
          </p:cNvSpPr>
          <p:nvPr/>
        </p:nvSpPr>
        <p:spPr bwMode="auto">
          <a:xfrm>
            <a:off x="2387600" y="4437063"/>
            <a:ext cx="1447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Consultations</a:t>
            </a:r>
          </a:p>
          <a:p>
            <a:pPr algn="ctr"/>
            <a:r>
              <a:rPr lang="en-US" sz="1400">
                <a:latin typeface="Calibri" pitchFamily="34" charset="0"/>
              </a:rPr>
              <a:t>spécialisées si nécessaire</a:t>
            </a:r>
          </a:p>
        </p:txBody>
      </p:sp>
      <p:sp>
        <p:nvSpPr>
          <p:cNvPr id="34826" name="Text Box 17"/>
          <p:cNvSpPr txBox="1">
            <a:spLocks noChangeArrowheads="1"/>
          </p:cNvSpPr>
          <p:nvPr/>
        </p:nvSpPr>
        <p:spPr bwMode="auto">
          <a:xfrm>
            <a:off x="6564313" y="366712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1 an</a:t>
            </a:r>
          </a:p>
        </p:txBody>
      </p:sp>
      <p:sp>
        <p:nvSpPr>
          <p:cNvPr id="34827" name="Line 20"/>
          <p:cNvSpPr>
            <a:spLocks noChangeShapeType="1"/>
          </p:cNvSpPr>
          <p:nvPr/>
        </p:nvSpPr>
        <p:spPr bwMode="auto">
          <a:xfrm flipH="1" flipV="1">
            <a:off x="1831975" y="3376613"/>
            <a:ext cx="457200" cy="10747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28" name="Line 21"/>
          <p:cNvSpPr>
            <a:spLocks noChangeShapeType="1"/>
          </p:cNvSpPr>
          <p:nvPr/>
        </p:nvSpPr>
        <p:spPr bwMode="auto">
          <a:xfrm flipV="1">
            <a:off x="3771900" y="3376613"/>
            <a:ext cx="53340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29" name="Text Box 22"/>
          <p:cNvSpPr txBox="1">
            <a:spLocks noChangeArrowheads="1"/>
          </p:cNvSpPr>
          <p:nvPr/>
        </p:nvSpPr>
        <p:spPr bwMode="auto">
          <a:xfrm>
            <a:off x="2357438" y="41148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alibri" pitchFamily="34" charset="0"/>
              </a:rPr>
              <a:t>1</a:t>
            </a:r>
            <a:r>
              <a:rPr lang="en-US" sz="1600" b="1" baseline="30000">
                <a:latin typeface="Calibri" pitchFamily="34" charset="0"/>
              </a:rPr>
              <a:t>ère</a:t>
            </a:r>
            <a:r>
              <a:rPr lang="en-US" sz="1600" b="1">
                <a:latin typeface="Calibri" pitchFamily="34" charset="0"/>
              </a:rPr>
              <a:t> évaluation</a:t>
            </a:r>
          </a:p>
        </p:txBody>
      </p:sp>
      <p:sp>
        <p:nvSpPr>
          <p:cNvPr id="34830" name="Line 23"/>
          <p:cNvSpPr>
            <a:spLocks noChangeShapeType="1"/>
          </p:cNvSpPr>
          <p:nvPr/>
        </p:nvSpPr>
        <p:spPr bwMode="auto">
          <a:xfrm>
            <a:off x="1058863" y="5318125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31" name="Line 24"/>
          <p:cNvSpPr>
            <a:spLocks noChangeShapeType="1"/>
          </p:cNvSpPr>
          <p:nvPr/>
        </p:nvSpPr>
        <p:spPr bwMode="auto">
          <a:xfrm>
            <a:off x="1706563" y="5318125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32" name="Line 25"/>
          <p:cNvSpPr>
            <a:spLocks noChangeShapeType="1"/>
          </p:cNvSpPr>
          <p:nvPr/>
        </p:nvSpPr>
        <p:spPr bwMode="auto">
          <a:xfrm>
            <a:off x="2427288" y="5318125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33" name="Line 26"/>
          <p:cNvSpPr>
            <a:spLocks noChangeShapeType="1"/>
          </p:cNvSpPr>
          <p:nvPr/>
        </p:nvSpPr>
        <p:spPr bwMode="auto">
          <a:xfrm>
            <a:off x="3146425" y="5318125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34" name="Line 27"/>
          <p:cNvSpPr>
            <a:spLocks noChangeShapeType="1"/>
          </p:cNvSpPr>
          <p:nvPr/>
        </p:nvSpPr>
        <p:spPr bwMode="auto">
          <a:xfrm>
            <a:off x="3938588" y="5318125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35" name="Line 28"/>
          <p:cNvSpPr>
            <a:spLocks noChangeShapeType="1"/>
          </p:cNvSpPr>
          <p:nvPr/>
        </p:nvSpPr>
        <p:spPr bwMode="auto">
          <a:xfrm>
            <a:off x="4514850" y="5318125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36" name="Line 29"/>
          <p:cNvSpPr>
            <a:spLocks noChangeShapeType="1"/>
          </p:cNvSpPr>
          <p:nvPr/>
        </p:nvSpPr>
        <p:spPr bwMode="auto">
          <a:xfrm>
            <a:off x="5091113" y="5318125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37" name="Line 30"/>
          <p:cNvSpPr>
            <a:spLocks noChangeShapeType="1"/>
          </p:cNvSpPr>
          <p:nvPr/>
        </p:nvSpPr>
        <p:spPr bwMode="auto">
          <a:xfrm>
            <a:off x="5811838" y="5318125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38" name="Line 31"/>
          <p:cNvSpPr>
            <a:spLocks noChangeShapeType="1"/>
          </p:cNvSpPr>
          <p:nvPr/>
        </p:nvSpPr>
        <p:spPr bwMode="auto">
          <a:xfrm>
            <a:off x="6388100" y="5318125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39" name="Line 32"/>
          <p:cNvSpPr>
            <a:spLocks noChangeShapeType="1"/>
          </p:cNvSpPr>
          <p:nvPr/>
        </p:nvSpPr>
        <p:spPr bwMode="auto">
          <a:xfrm>
            <a:off x="6964363" y="5318125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40" name="Text Box 33"/>
          <p:cNvSpPr txBox="1">
            <a:spLocks noChangeArrowheads="1"/>
          </p:cNvSpPr>
          <p:nvPr/>
        </p:nvSpPr>
        <p:spPr bwMode="auto">
          <a:xfrm>
            <a:off x="6575425" y="1903413"/>
            <a:ext cx="1728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RE-EVALUATION</a:t>
            </a:r>
          </a:p>
          <a:p>
            <a:pPr algn="ctr">
              <a:spcBef>
                <a:spcPct val="50000"/>
              </a:spcBef>
            </a:pPr>
            <a:r>
              <a:rPr lang="en-US" sz="1600" i="1">
                <a:solidFill>
                  <a:schemeClr val="bg1"/>
                </a:solidFill>
                <a:latin typeface="Calibri" pitchFamily="34" charset="0"/>
              </a:rPr>
              <a:t>Une journée</a:t>
            </a:r>
          </a:p>
        </p:txBody>
      </p:sp>
      <p:sp>
        <p:nvSpPr>
          <p:cNvPr id="34841" name="Text Box 22"/>
          <p:cNvSpPr txBox="1">
            <a:spLocks noChangeArrowheads="1"/>
          </p:cNvSpPr>
          <p:nvPr/>
        </p:nvSpPr>
        <p:spPr bwMode="auto">
          <a:xfrm>
            <a:off x="1752600" y="1597025"/>
            <a:ext cx="2716213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solidFill>
                  <a:schemeClr val="bg1"/>
                </a:solidFill>
                <a:latin typeface="Calibri" pitchFamily="34" charset="0"/>
              </a:rPr>
              <a:t>Deux jours</a:t>
            </a:r>
          </a:p>
          <a:p>
            <a:pPr algn="ctr">
              <a:spcBef>
                <a:spcPts val="600"/>
              </a:spcBef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Evaluation initiale (HDJ):</a:t>
            </a:r>
          </a:p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CLINIQUE et SOMATIQUE</a:t>
            </a:r>
          </a:p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NEURO-PSYCHO</a:t>
            </a:r>
          </a:p>
        </p:txBody>
      </p:sp>
      <p:sp>
        <p:nvSpPr>
          <p:cNvPr id="34842" name="Rectangle 37"/>
          <p:cNvSpPr>
            <a:spLocks noChangeArrowheads="1"/>
          </p:cNvSpPr>
          <p:nvPr/>
        </p:nvSpPr>
        <p:spPr bwMode="auto">
          <a:xfrm>
            <a:off x="6561138" y="4181475"/>
            <a:ext cx="1484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2</a:t>
            </a:r>
            <a:r>
              <a:rPr lang="en-US" sz="1600" b="1" baseline="30000">
                <a:latin typeface="Calibri" pitchFamily="34" charset="0"/>
              </a:rPr>
              <a:t>ème</a:t>
            </a:r>
            <a:r>
              <a:rPr lang="en-US" sz="1600" b="1">
                <a:latin typeface="Calibri" pitchFamily="34" charset="0"/>
              </a:rPr>
              <a:t> évaluation </a:t>
            </a:r>
          </a:p>
        </p:txBody>
      </p:sp>
      <p:sp>
        <p:nvSpPr>
          <p:cNvPr id="34843" name="Text Box 16"/>
          <p:cNvSpPr txBox="1">
            <a:spLocks noChangeArrowheads="1"/>
          </p:cNvSpPr>
          <p:nvPr/>
        </p:nvSpPr>
        <p:spPr bwMode="auto">
          <a:xfrm>
            <a:off x="2657475" y="3667125"/>
            <a:ext cx="61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T</a:t>
            </a:r>
            <a:r>
              <a:rPr lang="en-US" baseline="-6000">
                <a:latin typeface="Calibri" pitchFamily="34" charset="0"/>
              </a:rPr>
              <a:t>0</a:t>
            </a:r>
            <a:endParaRPr lang="en-US" sz="1600" baseline="-6000">
              <a:latin typeface="Calibri" pitchFamily="34" charset="0"/>
            </a:endParaRPr>
          </a:p>
        </p:txBody>
      </p:sp>
      <p:sp>
        <p:nvSpPr>
          <p:cNvPr id="34844" name="Text Box 38"/>
          <p:cNvSpPr txBox="1">
            <a:spLocks noChangeArrowheads="1"/>
          </p:cNvSpPr>
          <p:nvPr/>
        </p:nvSpPr>
        <p:spPr bwMode="auto">
          <a:xfrm>
            <a:off x="8077200" y="3581400"/>
            <a:ext cx="914400" cy="4572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34845" name="Text Box 39"/>
          <p:cNvSpPr txBox="1">
            <a:spLocks noChangeArrowheads="1"/>
          </p:cNvSpPr>
          <p:nvPr/>
        </p:nvSpPr>
        <p:spPr bwMode="auto">
          <a:xfrm>
            <a:off x="8166100" y="3625850"/>
            <a:ext cx="838200" cy="3714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alibri" pitchFamily="34" charset="0"/>
              </a:rPr>
              <a:t>3 ans</a:t>
            </a:r>
          </a:p>
        </p:txBody>
      </p:sp>
      <p:sp>
        <p:nvSpPr>
          <p:cNvPr id="34846" name="Line 13"/>
          <p:cNvSpPr>
            <a:spLocks noChangeShapeType="1"/>
          </p:cNvSpPr>
          <p:nvPr/>
        </p:nvSpPr>
        <p:spPr bwMode="auto">
          <a:xfrm flipV="1">
            <a:off x="7310438" y="2857500"/>
            <a:ext cx="0" cy="852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847" name="Rectangle 5"/>
          <p:cNvSpPr>
            <a:spLocks noChangeArrowheads="1"/>
          </p:cNvSpPr>
          <p:nvPr/>
        </p:nvSpPr>
        <p:spPr bwMode="auto">
          <a:xfrm>
            <a:off x="4564063" y="1833563"/>
            <a:ext cx="1862137" cy="752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RDV restitution</a:t>
            </a:r>
            <a:endParaRPr lang="fr-FR">
              <a:latin typeface="Times New Roman" pitchFamily="18" charset="0"/>
            </a:endParaRPr>
          </a:p>
        </p:txBody>
      </p:sp>
      <p:sp>
        <p:nvSpPr>
          <p:cNvPr id="36" name="Flèche droite 35"/>
          <p:cNvSpPr>
            <a:spLocks noChangeArrowheads="1"/>
          </p:cNvSpPr>
          <p:nvPr/>
        </p:nvSpPr>
        <p:spPr bwMode="auto">
          <a:xfrm>
            <a:off x="392113" y="5441950"/>
            <a:ext cx="7986712" cy="508000"/>
          </a:xfrm>
          <a:prstGeom prst="rightArrow">
            <a:avLst>
              <a:gd name="adj1" fmla="val 50000"/>
              <a:gd name="adj2" fmla="val 87708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chemeClr val="lt1"/>
                </a:solidFill>
                <a:latin typeface="+mn-lt"/>
                <a:ea typeface="+mn-ea"/>
              </a:rPr>
              <a:t>Prise en charge habituelle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ous-titre 2"/>
          <p:cNvSpPr>
            <a:spLocks noGrp="1"/>
          </p:cNvSpPr>
          <p:nvPr>
            <p:ph type="subTitle" idx="4294967295"/>
          </p:nvPr>
        </p:nvSpPr>
        <p:spPr bwMode="auto">
          <a:xfrm>
            <a:off x="5076825" y="2093913"/>
            <a:ext cx="3933825" cy="3495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74625" indent="-174625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1800" smtClean="0">
                <a:ea typeface="ＭＳ Ｐゴシック" pitchFamily="34" charset="-128"/>
              </a:rPr>
              <a:t>DALYs (</a:t>
            </a:r>
            <a:r>
              <a:rPr lang="fr-FR" sz="1800" i="1" smtClean="0">
                <a:ea typeface="ＭＳ Ｐゴシック" pitchFamily="34" charset="-128"/>
              </a:rPr>
              <a:t>nombre d</a:t>
            </a:r>
            <a:r>
              <a:rPr lang="fr-FR" altLang="fr-FR" sz="1800" i="1" smtClean="0">
                <a:ea typeface="ＭＳ Ｐゴシック" pitchFamily="34" charset="-128"/>
              </a:rPr>
              <a:t>’</a:t>
            </a:r>
            <a:r>
              <a:rPr lang="fr-FR" altLang="ja-JP" sz="1800" i="1" smtClean="0">
                <a:ea typeface="ＭＳ Ｐゴシック" pitchFamily="34" charset="-128"/>
              </a:rPr>
              <a:t>années de vie perdues en raison d’une maladie</a:t>
            </a:r>
            <a:r>
              <a:rPr lang="fr-FR" altLang="ja-JP" sz="1800" smtClean="0">
                <a:ea typeface="ＭＳ Ｐゴシック" pitchFamily="34" charset="-128"/>
              </a:rPr>
              <a:t>):</a:t>
            </a:r>
          </a:p>
          <a:p>
            <a:pPr marL="174625" indent="-174625">
              <a:spcBef>
                <a:spcPts val="600"/>
              </a:spcBef>
              <a:buClr>
                <a:srgbClr val="FF0000"/>
              </a:buClr>
              <a:buFont typeface="Arial" pitchFamily="34" charset="0"/>
              <a:buNone/>
            </a:pPr>
            <a:r>
              <a:rPr lang="fr-FR" sz="1800" smtClean="0">
                <a:ea typeface="ＭＳ Ｐゴシック" pitchFamily="34" charset="-128"/>
              </a:rPr>
              <a:t>20,6 % attribuable aux maladies mentales</a:t>
            </a:r>
          </a:p>
          <a:p>
            <a:pPr marL="174625" indent="-174625">
              <a:buClr>
                <a:srgbClr val="FF0000"/>
              </a:buClr>
              <a:buFont typeface="Wingdings" pitchFamily="2" charset="2"/>
              <a:buChar char="§"/>
            </a:pPr>
            <a:endParaRPr lang="fr-FR" sz="1000" smtClean="0">
              <a:ea typeface="ＭＳ Ｐゴシック" pitchFamily="34" charset="-128"/>
            </a:endParaRPr>
          </a:p>
          <a:p>
            <a:pPr marL="174625" indent="-17462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1800" smtClean="0">
                <a:ea typeface="ＭＳ Ｐゴシック" pitchFamily="34" charset="-128"/>
              </a:rPr>
              <a:t>1</a:t>
            </a:r>
            <a:r>
              <a:rPr lang="fr-FR" sz="1800" baseline="30000" smtClean="0">
                <a:ea typeface="ＭＳ Ｐゴシック" pitchFamily="34" charset="-128"/>
              </a:rPr>
              <a:t>ère </a:t>
            </a:r>
            <a:r>
              <a:rPr lang="fr-FR" sz="1800" smtClean="0">
                <a:ea typeface="ＭＳ Ｐゴシック" pitchFamily="34" charset="-128"/>
              </a:rPr>
              <a:t>cause mondiale de handicap en 2020 </a:t>
            </a:r>
            <a:r>
              <a:rPr lang="fr-FR" sz="1800" i="1" smtClean="0">
                <a:ea typeface="ＭＳ Ｐゴシック" pitchFamily="34" charset="-128"/>
              </a:rPr>
              <a:t>(OMS)</a:t>
            </a:r>
          </a:p>
          <a:p>
            <a:pPr marL="174625" indent="-174625">
              <a:buClr>
                <a:srgbClr val="FF0000"/>
              </a:buClr>
              <a:buFont typeface="Wingdings" pitchFamily="2" charset="2"/>
              <a:buChar char="§"/>
            </a:pPr>
            <a:endParaRPr lang="fr-FR" sz="1000" i="1" smtClean="0">
              <a:ea typeface="ＭＳ Ｐゴシック" pitchFamily="34" charset="-128"/>
            </a:endParaRPr>
          </a:p>
          <a:p>
            <a:pPr marL="174625" indent="-17462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1800" smtClean="0">
                <a:ea typeface="ＭＳ Ｐゴシック" pitchFamily="34" charset="-128"/>
              </a:rPr>
              <a:t>1</a:t>
            </a:r>
            <a:r>
              <a:rPr lang="fr-FR" sz="1800" baseline="30000" smtClean="0">
                <a:ea typeface="ＭＳ Ｐゴシック" pitchFamily="34" charset="-128"/>
              </a:rPr>
              <a:t>ère</a:t>
            </a:r>
            <a:r>
              <a:rPr lang="fr-FR" sz="1800" smtClean="0">
                <a:ea typeface="ＭＳ Ｐゴシック" pitchFamily="34" charset="-128"/>
              </a:rPr>
              <a:t> cause d</a:t>
            </a:r>
            <a:r>
              <a:rPr lang="fr-FR" altLang="fr-FR" sz="1800" smtClean="0">
                <a:ea typeface="ＭＳ Ｐゴシック" pitchFamily="34" charset="-128"/>
              </a:rPr>
              <a:t>’</a:t>
            </a:r>
            <a:r>
              <a:rPr lang="fr-FR" sz="1800" smtClean="0">
                <a:ea typeface="ＭＳ Ｐゴシック" pitchFamily="34" charset="-128"/>
              </a:rPr>
              <a:t>invalidité en France</a:t>
            </a:r>
          </a:p>
          <a:p>
            <a:pPr marL="174625" indent="-174625">
              <a:buClr>
                <a:srgbClr val="FF0000"/>
              </a:buClr>
              <a:buFont typeface="Wingdings" pitchFamily="2" charset="2"/>
              <a:buChar char="§"/>
            </a:pPr>
            <a:endParaRPr lang="fr-FR" sz="1000" smtClean="0">
              <a:ea typeface="ＭＳ Ｐゴシック" pitchFamily="34" charset="-128"/>
            </a:endParaRPr>
          </a:p>
          <a:p>
            <a:pPr marL="174625" indent="-174625">
              <a:buClr>
                <a:srgbClr val="FF0000"/>
              </a:buClr>
              <a:buFont typeface="Wingdings" pitchFamily="2" charset="2"/>
              <a:buChar char="§"/>
            </a:pPr>
            <a:r>
              <a:rPr lang="fr-FR" sz="1800" smtClean="0">
                <a:ea typeface="ＭＳ Ｐゴシック" pitchFamily="34" charset="-128"/>
              </a:rPr>
              <a:t>2</a:t>
            </a:r>
            <a:r>
              <a:rPr lang="fr-FR" sz="1800" baseline="30000" smtClean="0">
                <a:ea typeface="ＭＳ Ｐゴシック" pitchFamily="34" charset="-128"/>
              </a:rPr>
              <a:t>ème </a:t>
            </a:r>
            <a:r>
              <a:rPr lang="fr-FR" sz="1800" smtClean="0">
                <a:ea typeface="ＭＳ Ｐゴシック" pitchFamily="34" charset="-128"/>
              </a:rPr>
              <a:t>cause d</a:t>
            </a:r>
            <a:r>
              <a:rPr lang="fr-FR" altLang="fr-FR" sz="1800" smtClean="0">
                <a:ea typeface="ＭＳ Ｐゴシック" pitchFamily="34" charset="-128"/>
              </a:rPr>
              <a:t>’</a:t>
            </a:r>
            <a:r>
              <a:rPr lang="fr-FR" sz="1800" smtClean="0">
                <a:ea typeface="ＭＳ Ｐゴシック" pitchFamily="34" charset="-128"/>
              </a:rPr>
              <a:t>arrêt de travail en France (</a:t>
            </a:r>
            <a:r>
              <a:rPr lang="fr-FR" sz="1800" i="1" smtClean="0">
                <a:ea typeface="ＭＳ Ｐゴシック" pitchFamily="34" charset="-128"/>
              </a:rPr>
              <a:t>CNAM 2004</a:t>
            </a:r>
            <a:r>
              <a:rPr lang="fr-FR" sz="1800" smtClean="0">
                <a:ea typeface="ＭＳ Ｐゴシック" pitchFamily="34" charset="-128"/>
              </a:rPr>
              <a:t>)</a:t>
            </a:r>
          </a:p>
          <a:p>
            <a:pPr marL="174625" indent="-174625">
              <a:buClr>
                <a:srgbClr val="EE0000"/>
              </a:buClr>
              <a:buSzPct val="130000"/>
            </a:pPr>
            <a:endParaRPr lang="fr-FR" sz="1800" smtClean="0">
              <a:ea typeface="ＭＳ Ｐゴシック" pitchFamily="34" charset="-128"/>
            </a:endParaRPr>
          </a:p>
          <a:p>
            <a:pPr marL="174625" indent="-174625"/>
            <a:endParaRPr lang="fr-FR" sz="1800" smtClean="0">
              <a:ea typeface="ＭＳ Ｐゴシック" pitchFamily="34" charset="-128"/>
            </a:endParaRPr>
          </a:p>
        </p:txBody>
      </p:sp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5510213" y="211138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4000">
              <a:latin typeface="Calibri" pitchFamily="34" charset="0"/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4925" y="188913"/>
            <a:ext cx="8721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EE0000"/>
                </a:solidFill>
                <a:latin typeface="Calibri" pitchFamily="34" charset="0"/>
              </a:rPr>
              <a:t>Maladies mentales : </a:t>
            </a:r>
            <a:r>
              <a:rPr lang="fr-FR" sz="2400">
                <a:solidFill>
                  <a:srgbClr val="EE0000"/>
                </a:solidFill>
                <a:latin typeface="Calibri" pitchFamily="34" charset="0"/>
              </a:rPr>
              <a:t>le fardeau le plus élevé de toutes les maladies</a:t>
            </a:r>
            <a:endParaRPr lang="fr-FR" sz="2400">
              <a:latin typeface="Calibri" pitchFamily="34" charset="0"/>
            </a:endParaRPr>
          </a:p>
        </p:txBody>
      </p:sp>
      <p:pic>
        <p:nvPicPr>
          <p:cNvPr id="11268" name="Image 5" descr="Capture d’écran 2014-08-30 à 22.56.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157288"/>
            <a:ext cx="20637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ZoneTexte 6"/>
          <p:cNvSpPr txBox="1">
            <a:spLocks noChangeArrowheads="1"/>
          </p:cNvSpPr>
          <p:nvPr/>
        </p:nvSpPr>
        <p:spPr bwMode="auto">
          <a:xfrm>
            <a:off x="7135813" y="1157288"/>
            <a:ext cx="1141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latin typeface="Calibri" pitchFamily="34" charset="0"/>
              </a:rPr>
              <a:t>Aug 30, 2014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123950"/>
            <a:ext cx="48609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"/>
          <p:cNvSpPr>
            <a:spLocks noChangeArrowheads="1"/>
          </p:cNvSpPr>
          <p:nvPr/>
        </p:nvSpPr>
        <p:spPr bwMode="auto">
          <a:xfrm>
            <a:off x="-6350" y="60325"/>
            <a:ext cx="89487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EE0000"/>
                </a:solidFill>
                <a:latin typeface="Calibri" pitchFamily="34" charset="0"/>
              </a:rPr>
              <a:t>Maladies mentales : </a:t>
            </a:r>
            <a:r>
              <a:rPr lang="fr-FR" sz="2400">
                <a:solidFill>
                  <a:srgbClr val="EE0000"/>
                </a:solidFill>
                <a:latin typeface="Calibri" pitchFamily="34" charset="0"/>
              </a:rPr>
              <a:t>Un enjeu de santé publique qui devrait être au cœur de la prévention</a:t>
            </a:r>
          </a:p>
        </p:txBody>
      </p:sp>
      <p:sp>
        <p:nvSpPr>
          <p:cNvPr id="12290" name="Rectangle 1026"/>
          <p:cNvSpPr>
            <a:spLocks noChangeArrowheads="1"/>
          </p:cNvSpPr>
          <p:nvPr/>
        </p:nvSpPr>
        <p:spPr bwMode="auto">
          <a:xfrm>
            <a:off x="68263" y="881063"/>
            <a:ext cx="8890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2">
              <a:buClr>
                <a:srgbClr val="7030A0"/>
              </a:buClr>
              <a:buSzPct val="130000"/>
            </a:pPr>
            <a:endParaRPr lang="fr-FR">
              <a:latin typeface="Calibri" pitchFamily="34" charset="0"/>
              <a:sym typeface="Wingdings" pitchFamily="2" charset="2"/>
            </a:endParaRPr>
          </a:p>
          <a:p>
            <a:pPr marL="273050" indent="-271463">
              <a:spcAft>
                <a:spcPts val="1200"/>
              </a:spcAft>
              <a:buClr>
                <a:srgbClr val="EE0000"/>
              </a:buClr>
              <a:buSzPct val="130000"/>
              <a:buFont typeface="Wingdings" pitchFamily="2" charset="2"/>
              <a:buChar char="§"/>
            </a:pPr>
            <a:r>
              <a:rPr lang="fr-FR">
                <a:solidFill>
                  <a:srgbClr val="333333"/>
                </a:solidFill>
                <a:latin typeface="Calibri" pitchFamily="34" charset="0"/>
              </a:rPr>
              <a:t>Des maladies qui débutent chez les </a:t>
            </a:r>
            <a:r>
              <a:rPr lang="fr-FR" b="1">
                <a:solidFill>
                  <a:srgbClr val="333333"/>
                </a:solidFill>
                <a:latin typeface="Calibri" pitchFamily="34" charset="0"/>
              </a:rPr>
              <a:t>jeunes adultes </a:t>
            </a:r>
            <a:r>
              <a:rPr lang="fr-FR">
                <a:solidFill>
                  <a:srgbClr val="333333"/>
                </a:solidFill>
                <a:latin typeface="Calibri" pitchFamily="34" charset="0"/>
              </a:rPr>
              <a:t>entre 15 et 25 ans</a:t>
            </a:r>
          </a:p>
        </p:txBody>
      </p:sp>
      <p:pic>
        <p:nvPicPr>
          <p:cNvPr id="12291" name="Picture 5" descr="Fig 2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468438"/>
            <a:ext cx="4567238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Imag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076700"/>
            <a:ext cx="4400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ZoneTexte 2"/>
          <p:cNvSpPr txBox="1">
            <a:spLocks noChangeArrowheads="1"/>
          </p:cNvSpPr>
          <p:nvPr/>
        </p:nvSpPr>
        <p:spPr bwMode="auto">
          <a:xfrm>
            <a:off x="68263" y="4486275"/>
            <a:ext cx="50657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lvl="1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fr-FR" b="1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10 500 morts par an par suicide en France </a:t>
            </a:r>
            <a:r>
              <a:rPr lang="fr-FR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: </a:t>
            </a:r>
          </a:p>
          <a:p>
            <a:pPr marL="285750" lvl="1" indent="-285750">
              <a:buClr>
                <a:srgbClr val="FF0000"/>
              </a:buClr>
            </a:pPr>
            <a:r>
              <a:rPr lang="fr-FR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1ère cause de mortalité chez les moins de 40 ans</a:t>
            </a:r>
          </a:p>
          <a:p>
            <a:pPr marL="285750" lvl="1" indent="-285750">
              <a:buClr>
                <a:srgbClr val="FF0000"/>
              </a:buClr>
            </a:pPr>
            <a:endParaRPr lang="fr-FR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285750" lvl="1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fr-FR" b="1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Surmortalité due aux comorbidités médicales </a:t>
            </a:r>
            <a:r>
              <a:rPr lang="fr-FR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:</a:t>
            </a:r>
          </a:p>
          <a:p>
            <a:pPr marL="285750" lvl="1" indent="-285750"/>
            <a:r>
              <a:rPr lang="fr-FR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10 ans de baisse d</a:t>
            </a:r>
            <a:r>
              <a:rPr lang="fr-FR" altLang="fr-FR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’</a:t>
            </a:r>
            <a:r>
              <a:rPr lang="fr-FR" altLang="ja-JP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espérance de vie en moyenne</a:t>
            </a:r>
            <a:endParaRPr lang="fr-FR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7885113" y="4486275"/>
            <a:ext cx="863600" cy="1822450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116013" y="1938338"/>
            <a:ext cx="1008062" cy="2293937"/>
          </a:xfrm>
          <a:prstGeom prst="ellipse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3"/>
          <p:cNvSpPr>
            <a:spLocks noGrp="1"/>
          </p:cNvSpPr>
          <p:nvPr>
            <p:ph type="title" idx="4294967295"/>
          </p:nvPr>
        </p:nvSpPr>
        <p:spPr bwMode="auto">
          <a:xfrm>
            <a:off x="0" y="25400"/>
            <a:ext cx="6108700" cy="1130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fr-CH" sz="2200" i="1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fr-CH" sz="2200" i="1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fr-FR" sz="2000" b="1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fr-FR" sz="2000" b="1" smtClean="0">
                <a:solidFill>
                  <a:srgbClr val="000000"/>
                </a:solidFill>
                <a:ea typeface="ＭＳ Ｐゴシック" pitchFamily="34" charset="-128"/>
              </a:rPr>
            </a:br>
            <a:endParaRPr lang="fr-FR" b="1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3314" name="Espace réservé du contenu 5"/>
          <p:cNvSpPr>
            <a:spLocks noGrp="1"/>
          </p:cNvSpPr>
          <p:nvPr>
            <p:ph idx="4294967295"/>
          </p:nvPr>
        </p:nvSpPr>
        <p:spPr bwMode="auto">
          <a:xfrm>
            <a:off x="250825" y="1262063"/>
            <a:ext cx="8713788" cy="1169987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E80026"/>
              </a:buClr>
              <a:buFont typeface="Arial" pitchFamily="34" charset="0"/>
              <a:buNone/>
            </a:pPr>
            <a:r>
              <a:rPr lang="fr-FR" sz="2000" smtClean="0">
                <a:ea typeface="ＭＳ Ｐゴシック" pitchFamily="34" charset="-128"/>
              </a:rPr>
              <a:t>Un écart énorme entre fardeau épidémiologique et économique  et l</a:t>
            </a:r>
            <a:r>
              <a:rPr lang="fr-FR" altLang="fr-FR" sz="2000" smtClean="0">
                <a:ea typeface="ＭＳ Ｐゴシック" pitchFamily="34" charset="-128"/>
              </a:rPr>
              <a:t>’</a:t>
            </a:r>
            <a:r>
              <a:rPr lang="fr-FR" sz="2000" smtClean="0">
                <a:ea typeface="ＭＳ Ｐゴシック" pitchFamily="34" charset="-128"/>
              </a:rPr>
              <a:t>investissement dans la recherche en Europe,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Clr>
                <a:srgbClr val="E80026"/>
              </a:buClr>
              <a:buFont typeface="Arial" pitchFamily="34" charset="0"/>
              <a:buNone/>
            </a:pPr>
            <a:r>
              <a:rPr lang="fr-FR" sz="1800" b="1" u="sng" smtClean="0">
                <a:ea typeface="ＭＳ Ｐゴシック" pitchFamily="34" charset="-128"/>
              </a:rPr>
              <a:t>Comparaison entre maladies psychia</a:t>
            </a:r>
            <a:r>
              <a:rPr lang="fr-FR" sz="2000" b="1" u="sng" smtClean="0">
                <a:ea typeface="ＭＳ Ｐゴシック" pitchFamily="34" charset="-128"/>
              </a:rPr>
              <a:t>triques et neurologiques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042988" y="2517775"/>
          <a:ext cx="7010400" cy="2206626"/>
        </p:xfrm>
        <a:graphic>
          <a:graphicData uri="http://schemas.openxmlformats.org/drawingml/2006/table">
            <a:tbl>
              <a:tblPr/>
              <a:tblGrid>
                <a:gridCol w="3114675"/>
                <a:gridCol w="1325562"/>
                <a:gridCol w="1309688"/>
                <a:gridCol w="1260475"/>
              </a:tblGrid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FP7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€ millions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Dalys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million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Coûts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€ billion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Maladies psychiatriques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363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9.8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432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Maladies neurologiques 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Neurodegeneratives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802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3.6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204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Ratio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0.45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2.7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2.11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4954588"/>
            <a:ext cx="9144000" cy="1138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>
            <a:spAutoFit/>
          </a:bodyPr>
          <a:lstStyle/>
          <a:p>
            <a:pPr algn="ctr"/>
            <a:r>
              <a:rPr lang="en-US" sz="2200" b="1">
                <a:solidFill>
                  <a:srgbClr val="EE0000"/>
                </a:solidFill>
                <a:latin typeface="Calibri" pitchFamily="34" charset="0"/>
              </a:rPr>
              <a:t>E</a:t>
            </a:r>
            <a:r>
              <a:rPr lang="fr-FR" sz="2200" b="1">
                <a:solidFill>
                  <a:srgbClr val="EE0000"/>
                </a:solidFill>
                <a:latin typeface="Calibri" pitchFamily="34" charset="0"/>
              </a:rPr>
              <a:t>t pourtant, un retour sur investissement de </a:t>
            </a:r>
          </a:p>
          <a:p>
            <a:pPr algn="ctr"/>
            <a:r>
              <a:rPr lang="fr-FR" sz="2200" b="1">
                <a:solidFill>
                  <a:srgbClr val="EE0000"/>
                </a:solidFill>
                <a:latin typeface="Calibri" pitchFamily="34" charset="0"/>
              </a:rPr>
              <a:t>la recherche en psychiatrie = 37%</a:t>
            </a:r>
          </a:p>
          <a:p>
            <a:endParaRPr lang="fr-FR" sz="1000" b="1">
              <a:latin typeface="Calibri" pitchFamily="34" charset="0"/>
            </a:endParaRPr>
          </a:p>
          <a:p>
            <a:pPr algn="ctr"/>
            <a:r>
              <a:rPr lang="en-US" sz="1400" i="1">
                <a:latin typeface="Calibri" pitchFamily="34" charset="0"/>
              </a:rPr>
              <a:t>Medical Research What</a:t>
            </a:r>
            <a:r>
              <a:rPr lang="en-US" altLang="fr-FR" sz="1400" i="1">
                <a:latin typeface="Calibri" pitchFamily="34" charset="0"/>
              </a:rPr>
              <a:t>’</a:t>
            </a:r>
            <a:r>
              <a:rPr lang="en-US" sz="1400" i="1">
                <a:latin typeface="Calibri" pitchFamily="34" charset="0"/>
              </a:rPr>
              <a:t>s It Worth? Estimating the Economic Benefits from Medical Research in the UK </a:t>
            </a:r>
            <a:r>
              <a:rPr lang="en-US" sz="1400">
                <a:latin typeface="Calibri" pitchFamily="34" charset="0"/>
              </a:rPr>
              <a:t>RAND Europe. 2008.</a:t>
            </a:r>
          </a:p>
        </p:txBody>
      </p:sp>
      <p:sp>
        <p:nvSpPr>
          <p:cNvPr id="13343" name="Rectangle 7"/>
          <p:cNvSpPr>
            <a:spLocks noChangeArrowheads="1"/>
          </p:cNvSpPr>
          <p:nvPr/>
        </p:nvSpPr>
        <p:spPr bwMode="auto">
          <a:xfrm>
            <a:off x="-41275" y="260350"/>
            <a:ext cx="9185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/>
            <a:r>
              <a:rPr lang="fr-FR" sz="2400" b="1">
                <a:solidFill>
                  <a:srgbClr val="EE0000"/>
                </a:solidFill>
                <a:latin typeface="Calibri" pitchFamily="34" charset="0"/>
                <a:cs typeface="Tahoma" pitchFamily="34" charset="0"/>
              </a:rPr>
              <a:t>Les maladies mentales: </a:t>
            </a:r>
            <a:r>
              <a:rPr lang="fr-FR" sz="2400">
                <a:solidFill>
                  <a:srgbClr val="EE0000"/>
                </a:solidFill>
                <a:latin typeface="Calibri" pitchFamily="34" charset="0"/>
                <a:cs typeface="Tahoma" pitchFamily="34" charset="0"/>
              </a:rPr>
              <a:t>une sous-dotation persistante de la recherche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idx="4294967295"/>
          </p:nvPr>
        </p:nvSpPr>
        <p:spPr bwMode="auto">
          <a:xfrm>
            <a:off x="107950" y="1268413"/>
            <a:ext cx="8809038" cy="3738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600"/>
              </a:spcAft>
              <a:buClr>
                <a:srgbClr val="EE0000"/>
              </a:buClr>
              <a:buFont typeface="Wingdings" pitchFamily="2" charset="2"/>
              <a:buChar char="Ø"/>
            </a:pPr>
            <a:r>
              <a:rPr lang="fr-FR" sz="2200" b="1" smtClean="0">
                <a:latin typeface="Arial" pitchFamily="34" charset="0"/>
                <a:ea typeface="ＭＳ Ｐゴシック" pitchFamily="34" charset="-128"/>
              </a:rPr>
              <a:t>PU-PH en Psychiatrie: seulement </a:t>
            </a:r>
            <a:r>
              <a:rPr lang="fr-FR" sz="2200" b="1" smtClean="0">
                <a:solidFill>
                  <a:srgbClr val="E93F36"/>
                </a:solidFill>
                <a:latin typeface="Arial" pitchFamily="34" charset="0"/>
                <a:ea typeface="ＭＳ Ｐゴシック" pitchFamily="34" charset="-128"/>
              </a:rPr>
              <a:t>2.4% </a:t>
            </a:r>
            <a:r>
              <a:rPr lang="fr-FR" sz="2200" b="1" smtClean="0">
                <a:latin typeface="Arial" pitchFamily="34" charset="0"/>
                <a:ea typeface="ＭＳ Ｐゴシック" pitchFamily="34" charset="-128"/>
              </a:rPr>
              <a:t>des professeurs de médecine</a:t>
            </a:r>
          </a:p>
          <a:p>
            <a:pPr>
              <a:spcAft>
                <a:spcPts val="1000"/>
              </a:spcAft>
              <a:buClr>
                <a:srgbClr val="EE0000"/>
              </a:buClr>
              <a:buFont typeface="Wingdings" pitchFamily="2" charset="2"/>
              <a:buChar char="Ø"/>
            </a:pPr>
            <a:endParaRPr lang="fr-FR" sz="2200" b="1" smtClean="0">
              <a:latin typeface="Arial" pitchFamily="34" charset="0"/>
              <a:ea typeface="ＭＳ Ｐゴシック" pitchFamily="34" charset="-128"/>
            </a:endParaRPr>
          </a:p>
          <a:p>
            <a:pPr>
              <a:spcAft>
                <a:spcPts val="1000"/>
              </a:spcAft>
              <a:buClr>
                <a:srgbClr val="EE0000"/>
              </a:buClr>
              <a:buFont typeface="Wingdings" pitchFamily="2" charset="2"/>
              <a:buChar char="Ø"/>
            </a:pPr>
            <a:endParaRPr lang="fr-FR" sz="2200" b="1" smtClean="0">
              <a:latin typeface="Arial" pitchFamily="34" charset="0"/>
              <a:ea typeface="ＭＳ Ｐゴシック" pitchFamily="34" charset="-128"/>
            </a:endParaRPr>
          </a:p>
          <a:p>
            <a:pPr>
              <a:spcAft>
                <a:spcPts val="1000"/>
              </a:spcAft>
              <a:buClr>
                <a:srgbClr val="EE0000"/>
              </a:buClr>
              <a:buFont typeface="Wingdings" pitchFamily="2" charset="2"/>
              <a:buChar char="Ø"/>
            </a:pPr>
            <a:endParaRPr lang="fr-FR" sz="2200" b="1" smtClean="0">
              <a:latin typeface="Arial" pitchFamily="34" charset="0"/>
              <a:ea typeface="ＭＳ Ｐゴシック" pitchFamily="34" charset="-128"/>
            </a:endParaRPr>
          </a:p>
          <a:p>
            <a:pPr>
              <a:spcAft>
                <a:spcPts val="1000"/>
              </a:spcAft>
              <a:buClr>
                <a:srgbClr val="EE0000"/>
              </a:buClr>
              <a:buFont typeface="Arial" pitchFamily="34" charset="0"/>
              <a:buNone/>
            </a:pPr>
            <a:endParaRPr lang="fr-FR" sz="2200" b="1" smtClean="0">
              <a:latin typeface="Arial" pitchFamily="34" charset="0"/>
              <a:ea typeface="ＭＳ Ｐゴシック" pitchFamily="34" charset="-128"/>
            </a:endParaRPr>
          </a:p>
          <a:p>
            <a:pPr>
              <a:spcAft>
                <a:spcPts val="1000"/>
              </a:spcAft>
              <a:buClr>
                <a:srgbClr val="EE0000"/>
              </a:buClr>
              <a:buFont typeface="Arial" pitchFamily="34" charset="0"/>
              <a:buNone/>
            </a:pPr>
            <a:endParaRPr lang="fr-FR" sz="2200" b="1" smtClean="0">
              <a:latin typeface="Arial" pitchFamily="34" charset="0"/>
              <a:ea typeface="ＭＳ Ｐゴシック" pitchFamily="34" charset="-128"/>
            </a:endParaRPr>
          </a:p>
          <a:p>
            <a:pPr>
              <a:spcAft>
                <a:spcPts val="1000"/>
              </a:spcAft>
              <a:buClr>
                <a:srgbClr val="EE0000"/>
              </a:buClr>
              <a:buFont typeface="Arial" pitchFamily="34" charset="0"/>
              <a:buNone/>
            </a:pPr>
            <a:endParaRPr lang="fr-FR" sz="2200" b="1" smtClean="0"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ts val="625"/>
              </a:spcBef>
              <a:spcAft>
                <a:spcPts val="1000"/>
              </a:spcAft>
              <a:buClr>
                <a:srgbClr val="EE0000"/>
              </a:buClr>
              <a:buFont typeface="Wingdings" pitchFamily="2" charset="2"/>
              <a:buChar char="Ø"/>
            </a:pPr>
            <a:r>
              <a:rPr lang="fr-FR" sz="2200" b="1" smtClean="0">
                <a:latin typeface="Arial" pitchFamily="34" charset="0"/>
                <a:ea typeface="ＭＳ Ｐゴシック" pitchFamily="34" charset="-128"/>
              </a:rPr>
              <a:t>111 PU-PH en psychiatrie pour 14 619 psychiatres </a:t>
            </a:r>
            <a:r>
              <a:rPr lang="fr-FR" sz="2200" b="1" smtClean="0">
                <a:solidFill>
                  <a:srgbClr val="E93F36"/>
                </a:solidFill>
                <a:latin typeface="Arial" pitchFamily="34" charset="0"/>
                <a:ea typeface="ＭＳ Ｐゴシック" pitchFamily="34" charset="-128"/>
              </a:rPr>
              <a:t>= 0.0074 %</a:t>
            </a:r>
          </a:p>
          <a:p>
            <a:pPr>
              <a:spcBef>
                <a:spcPts val="625"/>
              </a:spcBef>
              <a:spcAft>
                <a:spcPts val="1000"/>
              </a:spcAft>
              <a:buClr>
                <a:srgbClr val="EE0000"/>
              </a:buClr>
              <a:buFont typeface="Arial" pitchFamily="34" charset="0"/>
              <a:buNone/>
            </a:pPr>
            <a:endParaRPr lang="fr-FR" sz="2200" b="1" smtClean="0">
              <a:latin typeface="Arial" pitchFamily="34" charset="0"/>
              <a:ea typeface="ＭＳ Ｐゴシック" pitchFamily="34" charset="-128"/>
            </a:endParaRPr>
          </a:p>
          <a:p>
            <a:pPr>
              <a:spcAft>
                <a:spcPts val="1000"/>
              </a:spcAft>
              <a:buClr>
                <a:srgbClr val="EE0000"/>
              </a:buClr>
              <a:buFont typeface="Wingdings" pitchFamily="2" charset="2"/>
              <a:buChar char="Ø"/>
            </a:pPr>
            <a:endParaRPr lang="fr-FR" sz="2200" b="1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>
              <a:defRPr/>
            </a:pPr>
            <a:r>
              <a:rPr lang="fr-FR" sz="2800" b="1" dirty="0" smtClean="0">
                <a:solidFill>
                  <a:srgbClr val="EE0000"/>
                </a:solidFill>
                <a:cs typeface="Tahoma" charset="0"/>
              </a:rPr>
              <a:t>Les maladies mentales: </a:t>
            </a:r>
            <a:r>
              <a:rPr lang="fr-FR" sz="2800" dirty="0" smtClean="0">
                <a:solidFill>
                  <a:srgbClr val="EE0000"/>
                </a:solidFill>
                <a:cs typeface="Tahoma" charset="0"/>
              </a:rPr>
              <a:t>une faible </a:t>
            </a:r>
            <a:r>
              <a:rPr lang="fr-FR" sz="2800" dirty="0" err="1" smtClean="0">
                <a:solidFill>
                  <a:srgbClr val="EE0000"/>
                </a:solidFill>
                <a:cs typeface="Tahoma" charset="0"/>
              </a:rPr>
              <a:t>universitarisation</a:t>
            </a:r>
            <a:endParaRPr lang="fr-FR" altLang="fr-FR" sz="2800" b="1" dirty="0">
              <a:solidFill>
                <a:srgbClr val="E93F36"/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4339" name="Graphique 6"/>
          <p:cNvGraphicFramePr>
            <a:graphicFrameLocks/>
          </p:cNvGraphicFramePr>
          <p:nvPr/>
        </p:nvGraphicFramePr>
        <p:xfrm>
          <a:off x="1497013" y="2225675"/>
          <a:ext cx="4926012" cy="2478088"/>
        </p:xfrm>
        <a:graphic>
          <a:graphicData uri="http://schemas.openxmlformats.org/presentationml/2006/ole">
            <p:oleObj spid="_x0000_s14339" name="Graphique" r:id="rId4" imgW="4925161" imgH="2480867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ChangeArrowheads="1"/>
          </p:cNvSpPr>
          <p:nvPr/>
        </p:nvSpPr>
        <p:spPr bwMode="auto">
          <a:xfrm>
            <a:off x="242888" y="2492375"/>
            <a:ext cx="87217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500" b="1">
                <a:solidFill>
                  <a:srgbClr val="EE0000"/>
                </a:solidFill>
                <a:latin typeface="Calibri" pitchFamily="34" charset="0"/>
              </a:rPr>
              <a:t>Les réponses apportées </a:t>
            </a:r>
          </a:p>
          <a:p>
            <a:pPr algn="ctr"/>
            <a:r>
              <a:rPr lang="fr-FR" sz="3500" b="1">
                <a:solidFill>
                  <a:srgbClr val="EE0000"/>
                </a:solidFill>
                <a:latin typeface="Calibri" pitchFamily="34" charset="0"/>
              </a:rPr>
              <a:t>par la Fondation FondaMental</a:t>
            </a:r>
            <a:endParaRPr lang="fr-FR" sz="35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34925" y="1588"/>
            <a:ext cx="91090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2400" b="1">
                <a:solidFill>
                  <a:srgbClr val="EE0000"/>
                </a:solidFill>
                <a:latin typeface="Calibri" pitchFamily="34" charset="0"/>
                <a:cs typeface="Tahoma" pitchFamily="34" charset="0"/>
              </a:rPr>
              <a:t>La Fondation FondaMental </a:t>
            </a:r>
          </a:p>
          <a:p>
            <a:pPr>
              <a:lnSpc>
                <a:spcPct val="90000"/>
              </a:lnSpc>
            </a:pPr>
            <a:r>
              <a:rPr lang="fr-FR" sz="2000">
                <a:solidFill>
                  <a:srgbClr val="EE0000"/>
                </a:solidFill>
                <a:latin typeface="Calibri" pitchFamily="34" charset="0"/>
                <a:cs typeface="Tahoma" pitchFamily="34" charset="0"/>
              </a:rPr>
              <a:t>Une fondation de coopération scientifique pour l</a:t>
            </a:r>
            <a:r>
              <a:rPr lang="fr-FR" altLang="fr-FR" sz="2000">
                <a:solidFill>
                  <a:srgbClr val="EE0000"/>
                </a:solidFill>
                <a:latin typeface="Calibri" pitchFamily="34" charset="0"/>
                <a:cs typeface="Tahoma" pitchFamily="34" charset="0"/>
              </a:rPr>
              <a:t>’</a:t>
            </a:r>
            <a:r>
              <a:rPr lang="fr-FR" altLang="ja-JP" sz="2000">
                <a:solidFill>
                  <a:srgbClr val="EE0000"/>
                </a:solidFill>
                <a:latin typeface="Calibri" pitchFamily="34" charset="0"/>
              </a:rPr>
              <a:t>innovation dans le soin</a:t>
            </a:r>
          </a:p>
          <a:p>
            <a:pPr>
              <a:lnSpc>
                <a:spcPct val="90000"/>
              </a:lnSpc>
            </a:pPr>
            <a:r>
              <a:rPr lang="fr-FR" sz="2000">
                <a:solidFill>
                  <a:srgbClr val="EE0000"/>
                </a:solidFill>
                <a:latin typeface="Calibri" pitchFamily="34" charset="0"/>
              </a:rPr>
              <a:t> et la recherche en santé mentale</a:t>
            </a:r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249238" y="1379538"/>
            <a:ext cx="86439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CC0000"/>
              </a:buClr>
              <a:buFont typeface="Wingdings" pitchFamily="2" charset="2"/>
              <a:buChar char="v"/>
            </a:pPr>
            <a:r>
              <a:rPr lang="fr-FR" sz="2000" b="1">
                <a:solidFill>
                  <a:srgbClr val="333333"/>
                </a:solidFill>
                <a:latin typeface="Calibri" pitchFamily="34" charset="0"/>
              </a:rPr>
              <a:t>Création par le Ministère de la Recherche en juin 2007</a:t>
            </a:r>
          </a:p>
          <a:p>
            <a:pPr marL="342900" indent="-342900" eaLnBrk="0" hangingPunct="0">
              <a:buClr>
                <a:srgbClr val="CC0000"/>
              </a:buClr>
            </a:pPr>
            <a:endParaRPr lang="fr-FR" sz="2000">
              <a:solidFill>
                <a:srgbClr val="333333"/>
              </a:solidFill>
              <a:latin typeface="Calibri" pitchFamily="34" charset="0"/>
            </a:endParaRPr>
          </a:p>
          <a:p>
            <a:pPr marL="342900" indent="-342900" eaLnBrk="0" hangingPunct="0">
              <a:buClr>
                <a:srgbClr val="CC0000"/>
              </a:buClr>
              <a:buFont typeface="Wingdings" pitchFamily="2" charset="2"/>
              <a:buChar char="v"/>
            </a:pPr>
            <a:r>
              <a:rPr lang="fr-FR" sz="2000" b="1">
                <a:solidFill>
                  <a:srgbClr val="333333"/>
                </a:solidFill>
                <a:latin typeface="Calibri" pitchFamily="34" charset="0"/>
              </a:rPr>
              <a:t>Membres fondateurs </a:t>
            </a:r>
          </a:p>
          <a:p>
            <a:pPr marL="342900" indent="-342900" eaLnBrk="0" hangingPunct="0">
              <a:buClr>
                <a:srgbClr val="CC0000"/>
              </a:buClr>
              <a:buFont typeface="Wingdings" pitchFamily="2" charset="2"/>
              <a:buChar char="v"/>
            </a:pPr>
            <a:endParaRPr lang="fr-FR" sz="2000">
              <a:solidFill>
                <a:srgbClr val="333333"/>
              </a:solidFill>
              <a:latin typeface="Calibri" pitchFamily="34" charset="0"/>
            </a:endParaRPr>
          </a:p>
          <a:p>
            <a:pPr marL="342900" indent="-342900" eaLnBrk="0" hangingPunct="0">
              <a:buClr>
                <a:srgbClr val="CC0000"/>
              </a:buClr>
              <a:buFont typeface="Wingdings" pitchFamily="2" charset="2"/>
              <a:buChar char="v"/>
            </a:pPr>
            <a:endParaRPr lang="fr-FR" sz="2000">
              <a:solidFill>
                <a:srgbClr val="333333"/>
              </a:solidFill>
              <a:latin typeface="Calibri" pitchFamily="34" charset="0"/>
            </a:endParaRPr>
          </a:p>
          <a:p>
            <a:pPr marL="342900" indent="-342900" eaLnBrk="0" hangingPunct="0">
              <a:buClr>
                <a:srgbClr val="CC0000"/>
              </a:buClr>
              <a:buFont typeface="Wingdings" pitchFamily="2" charset="2"/>
              <a:buChar char="v"/>
            </a:pPr>
            <a:endParaRPr lang="fr-FR" sz="2000">
              <a:solidFill>
                <a:srgbClr val="333333"/>
              </a:solidFill>
              <a:latin typeface="Calibri" pitchFamily="34" charset="0"/>
            </a:endParaRPr>
          </a:p>
          <a:p>
            <a:pPr marL="342900" indent="-342900" eaLnBrk="0" hangingPunct="0">
              <a:buClr>
                <a:srgbClr val="CC0000"/>
              </a:buClr>
              <a:buFont typeface="Wingdings" pitchFamily="2" charset="2"/>
              <a:buChar char="v"/>
            </a:pPr>
            <a:r>
              <a:rPr lang="fr-FR" sz="2000" b="1">
                <a:solidFill>
                  <a:srgbClr val="333333"/>
                </a:solidFill>
                <a:latin typeface="Calibri" pitchFamily="34" charset="0"/>
              </a:rPr>
              <a:t>Un réseau national de services hospitaliers et d</a:t>
            </a:r>
            <a:r>
              <a:rPr lang="fr-FR" altLang="fr-FR" sz="2000" b="1">
                <a:solidFill>
                  <a:srgbClr val="333333"/>
                </a:solidFill>
                <a:latin typeface="Calibri" pitchFamily="34" charset="0"/>
              </a:rPr>
              <a:t>’</a:t>
            </a:r>
            <a:r>
              <a:rPr lang="fr-FR" sz="2000" b="1">
                <a:solidFill>
                  <a:srgbClr val="333333"/>
                </a:solidFill>
                <a:latin typeface="Calibri" pitchFamily="34" charset="0"/>
              </a:rPr>
              <a:t>équipes de recherche </a:t>
            </a:r>
          </a:p>
          <a:p>
            <a:pPr marL="342900" indent="-342900" eaLnBrk="0" hangingPunct="0">
              <a:buClr>
                <a:srgbClr val="CC0000"/>
              </a:buClr>
              <a:buFont typeface="Wingdings" pitchFamily="2" charset="2"/>
              <a:buChar char="v"/>
            </a:pPr>
            <a:endParaRPr lang="fr-FR" sz="2000" b="1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342900" indent="-342900" eaLnBrk="0" hangingPunct="0">
              <a:buClr>
                <a:srgbClr val="EE0000"/>
              </a:buClr>
              <a:buFont typeface="Wingdings" pitchFamily="2" charset="2"/>
              <a:buChar char="v"/>
            </a:pPr>
            <a:r>
              <a:rPr lang="fr-FR" sz="2000" b="1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Une ambition</a:t>
            </a:r>
            <a:r>
              <a:rPr lang="fr-FR" sz="200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: Unis pour vaincre les maladies mentales</a:t>
            </a:r>
          </a:p>
          <a:p>
            <a:pPr marL="342900" indent="-342900" eaLnBrk="0" hangingPunct="0">
              <a:buClr>
                <a:srgbClr val="EE0000"/>
              </a:buClr>
            </a:pPr>
            <a:endParaRPr lang="fr-FR" sz="2000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342900" indent="-342900" eaLnBrk="0" hangingPunct="0">
              <a:buClr>
                <a:srgbClr val="EE0000"/>
              </a:buClr>
              <a:buFont typeface="Wingdings" pitchFamily="2" charset="2"/>
              <a:buChar char="v"/>
            </a:pPr>
            <a:r>
              <a:rPr lang="fr-FR" sz="2000" b="1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Des valeurs</a:t>
            </a:r>
            <a:endParaRPr lang="fr-FR" sz="2000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838200" lvl="1" indent="-381000" eaLnBrk="0" hangingPunct="0">
              <a:buClr>
                <a:srgbClr val="EE0000"/>
              </a:buClr>
              <a:buFont typeface="Wingdings" pitchFamily="2" charset="2"/>
              <a:buChar char="§"/>
            </a:pPr>
            <a:r>
              <a:rPr lang="fr-FR" sz="200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Soutenir l</a:t>
            </a:r>
            <a:r>
              <a:rPr lang="fr-FR" altLang="fr-FR" sz="200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’</a:t>
            </a:r>
            <a:r>
              <a:rPr lang="fr-FR" altLang="ja-JP" sz="200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innovation </a:t>
            </a:r>
          </a:p>
          <a:p>
            <a:pPr marL="838200" lvl="1" indent="-381000" eaLnBrk="0" hangingPunct="0">
              <a:buClr>
                <a:srgbClr val="EE0000"/>
              </a:buClr>
              <a:buFont typeface="Wingdings" pitchFamily="2" charset="2"/>
              <a:buChar char="§"/>
            </a:pPr>
            <a:r>
              <a:rPr lang="fr-FR" sz="200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Progresser grâce à la recherche</a:t>
            </a:r>
          </a:p>
          <a:p>
            <a:pPr marL="838200" lvl="1" indent="-381000" eaLnBrk="0" hangingPunct="0">
              <a:buClr>
                <a:srgbClr val="EE0000"/>
              </a:buClr>
              <a:buFont typeface="Wingdings" pitchFamily="2" charset="2"/>
              <a:buChar char="§"/>
            </a:pPr>
            <a:r>
              <a:rPr lang="fr-FR" sz="200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Oser rénover la psychiatrie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2492375"/>
            <a:ext cx="16002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0" y="25638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7063" y="2546350"/>
            <a:ext cx="1143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 1" descr="UPD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0" y="2640013"/>
            <a:ext cx="1428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5" descr="logo UPMC">
            <a:hlinkClick r:id="rId7" tooltip="Accueil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24563" y="2605088"/>
            <a:ext cx="11430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4575" y="2546350"/>
            <a:ext cx="1158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34925" y="1588"/>
            <a:ext cx="88582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400" b="1">
                <a:solidFill>
                  <a:srgbClr val="EE0000"/>
                </a:solidFill>
                <a:latin typeface="Calibri" pitchFamily="34" charset="0"/>
                <a:cs typeface="Tahoma" pitchFamily="34" charset="0"/>
              </a:rPr>
              <a:t>Un réseau français regroupant chercheurs et cliniciens</a:t>
            </a:r>
            <a:endParaRPr lang="fr-FR" sz="2400">
              <a:solidFill>
                <a:srgbClr val="EE000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1016000"/>
            <a:ext cx="7810500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1988</Words>
  <Application>Microsoft Office PowerPoint</Application>
  <PresentationFormat>Affichage à l'écran (4:3)</PresentationFormat>
  <Paragraphs>360</Paragraphs>
  <Slides>25</Slides>
  <Notes>3</Notes>
  <HiddenSlides>1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7" baseType="lpstr">
      <vt:lpstr>Arial</vt:lpstr>
      <vt:lpstr>ＭＳ Ｐゴシック</vt:lpstr>
      <vt:lpstr>Calibri</vt:lpstr>
      <vt:lpstr>Tahoma</vt:lpstr>
      <vt:lpstr>Wingdings</vt:lpstr>
      <vt:lpstr>Arial Narrow</vt:lpstr>
      <vt:lpstr>ＭＳ Ｐゴシック</vt:lpstr>
      <vt:lpstr>Times New Roman</vt:lpstr>
      <vt:lpstr>Times</vt:lpstr>
      <vt:lpstr>Thème Office</vt:lpstr>
      <vt:lpstr>Graphique Microsoft Excel</vt:lpstr>
      <vt:lpstr>Feuille Microsoft Excel 97 - 2004</vt:lpstr>
      <vt:lpstr>Diapositive 1</vt:lpstr>
      <vt:lpstr>Diapositive 2</vt:lpstr>
      <vt:lpstr>Diapositive 3</vt:lpstr>
      <vt:lpstr>Diapositive 4</vt:lpstr>
      <vt:lpstr>  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Company>INSERM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Marion Leboyer</dc:creator>
  <cp:lastModifiedBy>Lucien</cp:lastModifiedBy>
  <cp:revision>140</cp:revision>
  <dcterms:created xsi:type="dcterms:W3CDTF">2012-06-12T21:14:21Z</dcterms:created>
  <dcterms:modified xsi:type="dcterms:W3CDTF">2016-04-05T23:51:54Z</dcterms:modified>
</cp:coreProperties>
</file>